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24" r:id="rId2"/>
    <p:sldId id="325" r:id="rId3"/>
    <p:sldId id="326" r:id="rId4"/>
    <p:sldId id="327" r:id="rId5"/>
    <p:sldId id="328" r:id="rId6"/>
    <p:sldId id="256" r:id="rId7"/>
    <p:sldId id="304" r:id="rId8"/>
    <p:sldId id="293" r:id="rId9"/>
    <p:sldId id="306" r:id="rId10"/>
    <p:sldId id="262" r:id="rId11"/>
    <p:sldId id="318" r:id="rId12"/>
    <p:sldId id="313" r:id="rId13"/>
    <p:sldId id="314" r:id="rId14"/>
    <p:sldId id="315" r:id="rId15"/>
    <p:sldId id="317" r:id="rId16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CC99FF"/>
    <a:srgbClr val="FF33CC"/>
    <a:srgbClr val="FF00FF"/>
    <a:srgbClr val="99FFCC"/>
    <a:srgbClr val="00FF00"/>
    <a:srgbClr val="0000FF"/>
    <a:srgbClr val="CC0099"/>
    <a:srgbClr val="FF99FF"/>
    <a:srgbClr val="268E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image" Target="../media/image13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12" Type="http://schemas.openxmlformats.org/officeDocument/2006/relationships/image" Target="../media/image12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11" Type="http://schemas.openxmlformats.org/officeDocument/2006/relationships/image" Target="../media/image11.wmf"/><Relationship Id="rId5" Type="http://schemas.openxmlformats.org/officeDocument/2006/relationships/image" Target="../media/image5.wmf"/><Relationship Id="rId10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6" Type="http://schemas.openxmlformats.org/officeDocument/2006/relationships/image" Target="../media/image57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3" Type="http://schemas.openxmlformats.org/officeDocument/2006/relationships/image" Target="../media/image62.wmf"/><Relationship Id="rId7" Type="http://schemas.openxmlformats.org/officeDocument/2006/relationships/image" Target="../media/image66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6" Type="http://schemas.openxmlformats.org/officeDocument/2006/relationships/image" Target="../media/image65.wmf"/><Relationship Id="rId5" Type="http://schemas.openxmlformats.org/officeDocument/2006/relationships/image" Target="../media/image64.wmf"/><Relationship Id="rId10" Type="http://schemas.openxmlformats.org/officeDocument/2006/relationships/image" Target="../media/image69.wmf"/><Relationship Id="rId4" Type="http://schemas.openxmlformats.org/officeDocument/2006/relationships/image" Target="../media/image63.wmf"/><Relationship Id="rId9" Type="http://schemas.openxmlformats.org/officeDocument/2006/relationships/image" Target="../media/image6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2.wmf"/><Relationship Id="rId2" Type="http://schemas.openxmlformats.org/officeDocument/2006/relationships/image" Target="../media/image71.wmf"/><Relationship Id="rId1" Type="http://schemas.openxmlformats.org/officeDocument/2006/relationships/image" Target="../media/image70.wmf"/><Relationship Id="rId4" Type="http://schemas.openxmlformats.org/officeDocument/2006/relationships/image" Target="../media/image7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Relationship Id="rId9" Type="http://schemas.openxmlformats.org/officeDocument/2006/relationships/image" Target="../media/image2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4" Type="http://schemas.openxmlformats.org/officeDocument/2006/relationships/image" Target="../media/image4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43.wmf"/><Relationship Id="rId5" Type="http://schemas.openxmlformats.org/officeDocument/2006/relationships/image" Target="../media/image44.wmf"/><Relationship Id="rId4" Type="http://schemas.openxmlformats.org/officeDocument/2006/relationships/image" Target="../media/image3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68C4FD-543F-4A44-AA2D-6D37CAD4FC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3E8ACE-187A-458F-A017-328BD6A47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5363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C012658A-D0AC-4011-B702-63D1CA941680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0A0E96F7-0853-4830-9571-8AC8EB61CB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73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11052-BF4E-48A6-9C72-7EB8710C708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3024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E96F7-0853-4830-9571-8AC8EB61CBF1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7332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E96F7-0853-4830-9571-8AC8EB61CBF1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893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3437D-A6DA-47D0-9217-44D1AFAA5F32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892AA-8620-42BE-A865-87FF83F986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3437D-A6DA-47D0-9217-44D1AFAA5F32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892AA-8620-42BE-A865-87FF83F986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3437D-A6DA-47D0-9217-44D1AFAA5F32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892AA-8620-42BE-A865-87FF83F986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3437D-A6DA-47D0-9217-44D1AFAA5F32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892AA-8620-42BE-A865-87FF83F986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3437D-A6DA-47D0-9217-44D1AFAA5F32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892AA-8620-42BE-A865-87FF83F986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3437D-A6DA-47D0-9217-44D1AFAA5F32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892AA-8620-42BE-A865-87FF83F986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3437D-A6DA-47D0-9217-44D1AFAA5F32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892AA-8620-42BE-A865-87FF83F986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3437D-A6DA-47D0-9217-44D1AFAA5F32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892AA-8620-42BE-A865-87FF83F986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3437D-A6DA-47D0-9217-44D1AFAA5F32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892AA-8620-42BE-A865-87FF83F986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3437D-A6DA-47D0-9217-44D1AFAA5F32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892AA-8620-42BE-A865-87FF83F986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235A5-9712-4424-9F58-786639F4891C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0BEF-D594-4045-93CE-B02D1720A7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7256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235A5-9712-4424-9F58-786639F4891C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0BEF-D594-4045-93CE-B02D1720A7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1799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3437D-A6DA-47D0-9217-44D1AFAA5F32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892AA-8620-42BE-A865-87FF83F986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53437D-A6DA-47D0-9217-44D1AFAA5F32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892AA-8620-42BE-A865-87FF83F986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465609" y="0"/>
            <a:ext cx="6783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+mn-lt"/>
              </a:rPr>
              <a:t>L3b-</a:t>
            </a:r>
            <a:fld id="{31637DED-5280-4AAA-80D0-AEA98A0510E3}" type="slidenum">
              <a:rPr lang="en-US" sz="1200" smtClean="0">
                <a:latin typeface="+mn-lt"/>
              </a:rPr>
              <a:pPr/>
              <a:t>‹#›</a:t>
            </a:fld>
            <a:endParaRPr lang="en-US" sz="1200" dirty="0" smtClean="0">
              <a:latin typeface="+mn-lt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-26246" y="6550223"/>
            <a:ext cx="91964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Slides courtesy of Prof M L Kraft,</a:t>
            </a:r>
            <a:r>
              <a:rPr lang="en-US" sz="1400" baseline="0" dirty="0" smtClean="0"/>
              <a:t> Chemical &amp; Biomolecular </a:t>
            </a:r>
            <a:r>
              <a:rPr lang="en-US" sz="1400" baseline="0" dirty="0" err="1" smtClean="0"/>
              <a:t>Engr</a:t>
            </a:r>
            <a:r>
              <a:rPr lang="en-US" sz="1400" baseline="0" dirty="0" smtClean="0"/>
              <a:t> </a:t>
            </a:r>
            <a:r>
              <a:rPr lang="en-US" sz="1400" baseline="0" dirty="0" err="1" smtClean="0"/>
              <a:t>Dept</a:t>
            </a:r>
            <a:r>
              <a:rPr lang="en-US" sz="1400" baseline="0" dirty="0" smtClean="0"/>
              <a:t>, University of Illinois at Urbana-Champaign.</a:t>
            </a:r>
            <a:endParaRPr lang="en-US" sz="140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61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8.wmf"/><Relationship Id="rId26" Type="http://schemas.openxmlformats.org/officeDocument/2006/relationships/image" Target="../media/image12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7.wmf"/><Relationship Id="rId20" Type="http://schemas.openxmlformats.org/officeDocument/2006/relationships/image" Target="../media/image9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1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image" Target="../media/image13.wmf"/><Relationship Id="rId10" Type="http://schemas.openxmlformats.org/officeDocument/2006/relationships/image" Target="../media/image4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Relationship Id="rId22" Type="http://schemas.openxmlformats.org/officeDocument/2006/relationships/image" Target="../media/image10.wmf"/><Relationship Id="rId27" Type="http://schemas.openxmlformats.org/officeDocument/2006/relationships/oleObject" Target="../embeddings/oleObject13.bin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44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51.bin"/><Relationship Id="rId5" Type="http://schemas.openxmlformats.org/officeDocument/2006/relationships/oleObject" Target="../embeddings/oleObject48.bin"/><Relationship Id="rId10" Type="http://schemas.openxmlformats.org/officeDocument/2006/relationships/image" Target="../media/image39.wmf"/><Relationship Id="rId4" Type="http://schemas.openxmlformats.org/officeDocument/2006/relationships/image" Target="../media/image43.wmf"/><Relationship Id="rId9" Type="http://schemas.openxmlformats.org/officeDocument/2006/relationships/oleObject" Target="../embeddings/oleObject50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oleObject" Target="../embeddings/oleObject56.bin"/><Relationship Id="rId3" Type="http://schemas.openxmlformats.org/officeDocument/2006/relationships/image" Target="../media/image50.jpg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48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0" Type="http://schemas.openxmlformats.org/officeDocument/2006/relationships/image" Target="../media/image47.wmf"/><Relationship Id="rId4" Type="http://schemas.openxmlformats.org/officeDocument/2006/relationships/image" Target="../media/image51.jpg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49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13" Type="http://schemas.openxmlformats.org/officeDocument/2006/relationships/oleObject" Target="../embeddings/oleObject61.bin"/><Relationship Id="rId3" Type="http://schemas.openxmlformats.org/officeDocument/2006/relationships/image" Target="../media/image58.jpg"/><Relationship Id="rId7" Type="http://schemas.openxmlformats.org/officeDocument/2006/relationships/oleObject" Target="../embeddings/oleObject58.bin"/><Relationship Id="rId12" Type="http://schemas.openxmlformats.org/officeDocument/2006/relationships/image" Target="../media/image55.wmf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57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2.wmf"/><Relationship Id="rId11" Type="http://schemas.openxmlformats.org/officeDocument/2006/relationships/oleObject" Target="../embeddings/oleObject60.bin"/><Relationship Id="rId5" Type="http://schemas.openxmlformats.org/officeDocument/2006/relationships/oleObject" Target="../embeddings/oleObject57.bin"/><Relationship Id="rId15" Type="http://schemas.openxmlformats.org/officeDocument/2006/relationships/oleObject" Target="../embeddings/oleObject62.bin"/><Relationship Id="rId10" Type="http://schemas.openxmlformats.org/officeDocument/2006/relationships/image" Target="../media/image54.wmf"/><Relationship Id="rId4" Type="http://schemas.openxmlformats.org/officeDocument/2006/relationships/image" Target="../media/image59.jpg"/><Relationship Id="rId9" Type="http://schemas.openxmlformats.org/officeDocument/2006/relationships/oleObject" Target="../embeddings/oleObject59.bin"/><Relationship Id="rId14" Type="http://schemas.openxmlformats.org/officeDocument/2006/relationships/image" Target="../media/image56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13" Type="http://schemas.openxmlformats.org/officeDocument/2006/relationships/oleObject" Target="../embeddings/oleObject68.bin"/><Relationship Id="rId18" Type="http://schemas.openxmlformats.org/officeDocument/2006/relationships/image" Target="../media/image67.wmf"/><Relationship Id="rId3" Type="http://schemas.openxmlformats.org/officeDocument/2006/relationships/oleObject" Target="../embeddings/oleObject63.bin"/><Relationship Id="rId21" Type="http://schemas.openxmlformats.org/officeDocument/2006/relationships/oleObject" Target="../embeddings/oleObject72.bin"/><Relationship Id="rId7" Type="http://schemas.openxmlformats.org/officeDocument/2006/relationships/oleObject" Target="../embeddings/oleObject65.bin"/><Relationship Id="rId12" Type="http://schemas.openxmlformats.org/officeDocument/2006/relationships/image" Target="../media/image64.wmf"/><Relationship Id="rId17" Type="http://schemas.openxmlformats.org/officeDocument/2006/relationships/oleObject" Target="../embeddings/oleObject70.bin"/><Relationship Id="rId2" Type="http://schemas.openxmlformats.org/officeDocument/2006/relationships/slideLayout" Target="../slideLayouts/slideLayout9.xml"/><Relationship Id="rId16" Type="http://schemas.openxmlformats.org/officeDocument/2006/relationships/image" Target="../media/image66.wmf"/><Relationship Id="rId20" Type="http://schemas.openxmlformats.org/officeDocument/2006/relationships/image" Target="../media/image68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1.wmf"/><Relationship Id="rId11" Type="http://schemas.openxmlformats.org/officeDocument/2006/relationships/oleObject" Target="../embeddings/oleObject67.bin"/><Relationship Id="rId5" Type="http://schemas.openxmlformats.org/officeDocument/2006/relationships/oleObject" Target="../embeddings/oleObject64.bin"/><Relationship Id="rId15" Type="http://schemas.openxmlformats.org/officeDocument/2006/relationships/oleObject" Target="../embeddings/oleObject69.bin"/><Relationship Id="rId10" Type="http://schemas.openxmlformats.org/officeDocument/2006/relationships/image" Target="../media/image63.wmf"/><Relationship Id="rId19" Type="http://schemas.openxmlformats.org/officeDocument/2006/relationships/oleObject" Target="../embeddings/oleObject71.bin"/><Relationship Id="rId4" Type="http://schemas.openxmlformats.org/officeDocument/2006/relationships/image" Target="../media/image60.wmf"/><Relationship Id="rId9" Type="http://schemas.openxmlformats.org/officeDocument/2006/relationships/oleObject" Target="../embeddings/oleObject66.bin"/><Relationship Id="rId14" Type="http://schemas.openxmlformats.org/officeDocument/2006/relationships/image" Target="../media/image65.wmf"/><Relationship Id="rId22" Type="http://schemas.openxmlformats.org/officeDocument/2006/relationships/image" Target="../media/image69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74.bin"/><Relationship Id="rId12" Type="http://schemas.openxmlformats.org/officeDocument/2006/relationships/image" Target="../media/image73.wmf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70.wmf"/><Relationship Id="rId11" Type="http://schemas.openxmlformats.org/officeDocument/2006/relationships/oleObject" Target="../embeddings/oleObject76.bin"/><Relationship Id="rId5" Type="http://schemas.openxmlformats.org/officeDocument/2006/relationships/oleObject" Target="../embeddings/oleObject73.bin"/><Relationship Id="rId10" Type="http://schemas.openxmlformats.org/officeDocument/2006/relationships/image" Target="../media/image72.wmf"/><Relationship Id="rId4" Type="http://schemas.openxmlformats.org/officeDocument/2006/relationships/image" Target="../media/image74.jpeg"/><Relationship Id="rId9" Type="http://schemas.openxmlformats.org/officeDocument/2006/relationships/oleObject" Target="../embeddings/oleObject75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78.jpeg"/><Relationship Id="rId5" Type="http://schemas.openxmlformats.org/officeDocument/2006/relationships/image" Target="../media/image77.jpeg"/><Relationship Id="rId4" Type="http://schemas.openxmlformats.org/officeDocument/2006/relationships/image" Target="../media/image76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8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17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24.bin"/><Relationship Id="rId18" Type="http://schemas.openxmlformats.org/officeDocument/2006/relationships/image" Target="../media/image28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5.wmf"/><Relationship Id="rId17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7.wmf"/><Relationship Id="rId20" Type="http://schemas.openxmlformats.org/officeDocument/2006/relationships/image" Target="../media/image29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10" Type="http://schemas.openxmlformats.org/officeDocument/2006/relationships/image" Target="../media/image24.wmf"/><Relationship Id="rId19" Type="http://schemas.openxmlformats.org/officeDocument/2006/relationships/oleObject" Target="../embeddings/oleObject27.bin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6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image" Target="../media/image33.jpg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6.jpeg"/><Relationship Id="rId11" Type="http://schemas.openxmlformats.org/officeDocument/2006/relationships/oleObject" Target="../embeddings/oleObject30.bin"/><Relationship Id="rId5" Type="http://schemas.openxmlformats.org/officeDocument/2006/relationships/image" Target="../media/image35.jpeg"/><Relationship Id="rId10" Type="http://schemas.openxmlformats.org/officeDocument/2006/relationships/image" Target="../media/image31.wmf"/><Relationship Id="rId4" Type="http://schemas.openxmlformats.org/officeDocument/2006/relationships/image" Target="../media/image34.jpeg"/><Relationship Id="rId9" Type="http://schemas.openxmlformats.org/officeDocument/2006/relationships/oleObject" Target="../embeddings/oleObject29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13" Type="http://schemas.openxmlformats.org/officeDocument/2006/relationships/oleObject" Target="../embeddings/oleObject40.bin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39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38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40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13" Type="http://schemas.openxmlformats.org/officeDocument/2006/relationships/oleObject" Target="../embeddings/oleObject46.bin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39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0" Type="http://schemas.openxmlformats.org/officeDocument/2006/relationships/image" Target="../media/image38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44.bin"/><Relationship Id="rId14" Type="http://schemas.openxmlformats.org/officeDocument/2006/relationships/image" Target="../media/image4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Box 45"/>
          <p:cNvSpPr txBox="1"/>
          <p:nvPr/>
        </p:nvSpPr>
        <p:spPr>
          <a:xfrm>
            <a:off x="304800" y="4648200"/>
            <a:ext cx="1752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7030A0"/>
                </a:solidFill>
              </a:rPr>
              <a:t>Ideal CSTR Design </a:t>
            </a:r>
            <a:r>
              <a:rPr lang="en-US" sz="2000" dirty="0" err="1" smtClean="0">
                <a:solidFill>
                  <a:srgbClr val="7030A0"/>
                </a:solidFill>
              </a:rPr>
              <a:t>Eq</a:t>
            </a:r>
            <a:r>
              <a:rPr lang="en-US" sz="2000" dirty="0" smtClean="0">
                <a:solidFill>
                  <a:srgbClr val="7030A0"/>
                </a:solidFill>
              </a:rPr>
              <a:t> with X</a:t>
            </a:r>
            <a:r>
              <a:rPr lang="en-US" sz="2000" baseline="-25000" dirty="0" smtClean="0">
                <a:solidFill>
                  <a:srgbClr val="7030A0"/>
                </a:solidFill>
              </a:rPr>
              <a:t>A</a:t>
            </a:r>
            <a:r>
              <a:rPr lang="en-US" sz="2000" dirty="0" smtClean="0">
                <a:solidFill>
                  <a:srgbClr val="7030A0"/>
                </a:solidFill>
              </a:rPr>
              <a:t>: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Review: Design </a:t>
            </a:r>
            <a:r>
              <a:rPr lang="en-US" dirty="0" err="1" smtClean="0">
                <a:solidFill>
                  <a:schemeClr val="tx1"/>
                </a:solidFill>
              </a:rPr>
              <a:t>Eq</a:t>
            </a:r>
            <a:r>
              <a:rPr lang="en-US" dirty="0" smtClean="0">
                <a:solidFill>
                  <a:schemeClr val="tx1"/>
                </a:solidFill>
              </a:rPr>
              <a:t> &amp; Conversion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5372" name="Object 12"/>
          <p:cNvGraphicFramePr>
            <a:graphicFrameLocks noChangeAspect="1"/>
          </p:cNvGraphicFramePr>
          <p:nvPr>
            <p:extLst/>
          </p:nvPr>
        </p:nvGraphicFramePr>
        <p:xfrm>
          <a:off x="228600" y="1047750"/>
          <a:ext cx="2641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413" name="Equation" r:id="rId3" imgW="2641320" imgH="609480" progId="Equation.3">
                  <p:embed/>
                </p:oleObj>
              </mc:Choice>
              <mc:Fallback>
                <p:oleObj name="Equation" r:id="rId3" imgW="2641320" imgH="609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047750"/>
                        <a:ext cx="26416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3" name="Object 9"/>
          <p:cNvGraphicFramePr>
            <a:graphicFrameLocks noChangeAspect="1"/>
          </p:cNvGraphicFramePr>
          <p:nvPr>
            <p:extLst/>
          </p:nvPr>
        </p:nvGraphicFramePr>
        <p:xfrm>
          <a:off x="3248025" y="1077913"/>
          <a:ext cx="2314575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414" name="Equation" r:id="rId5" imgW="2577960" imgH="609480" progId="Equation.3">
                  <p:embed/>
                </p:oleObj>
              </mc:Choice>
              <mc:Fallback>
                <p:oleObj name="Equation" r:id="rId5" imgW="2577960" imgH="609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8025" y="1077913"/>
                        <a:ext cx="2314575" cy="547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4" name="Group 53"/>
          <p:cNvGrpSpPr/>
          <p:nvPr/>
        </p:nvGrpSpPr>
        <p:grpSpPr>
          <a:xfrm>
            <a:off x="419100" y="1787236"/>
            <a:ext cx="8305800" cy="822960"/>
            <a:chOff x="457200" y="1787236"/>
            <a:chExt cx="8305800" cy="822960"/>
          </a:xfrm>
        </p:grpSpPr>
        <p:grpSp>
          <p:nvGrpSpPr>
            <p:cNvPr id="53" name="Group 52"/>
            <p:cNvGrpSpPr/>
            <p:nvPr/>
          </p:nvGrpSpPr>
          <p:grpSpPr>
            <a:xfrm>
              <a:off x="545481" y="1803400"/>
              <a:ext cx="8129239" cy="787400"/>
              <a:chOff x="533400" y="1803400"/>
              <a:chExt cx="8129239" cy="787400"/>
            </a:xfrm>
          </p:grpSpPr>
          <p:sp>
            <p:nvSpPr>
              <p:cNvPr id="20" name="TextBox 19"/>
              <p:cNvSpPr txBox="1"/>
              <p:nvPr/>
            </p:nvSpPr>
            <p:spPr>
              <a:xfrm>
                <a:off x="533400" y="1843157"/>
                <a:ext cx="1326004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sz="2000" b="1" dirty="0" smtClean="0">
                    <a:solidFill>
                      <a:srgbClr val="0000CC"/>
                    </a:solidFill>
                  </a:rPr>
                  <a:t>BATCH</a:t>
                </a:r>
              </a:p>
              <a:p>
                <a:pPr algn="r"/>
                <a:r>
                  <a:rPr lang="en-US" sz="2000" b="1" dirty="0" smtClean="0">
                    <a:solidFill>
                      <a:srgbClr val="0000CC"/>
                    </a:solidFill>
                  </a:rPr>
                  <a:t>SYSTEM:</a:t>
                </a:r>
                <a:endParaRPr lang="en-US" sz="2000" b="1" dirty="0">
                  <a:solidFill>
                    <a:srgbClr val="0000CC"/>
                  </a:solidFill>
                </a:endParaRPr>
              </a:p>
            </p:txBody>
          </p:sp>
          <p:graphicFrame>
            <p:nvGraphicFramePr>
              <p:cNvPr id="3081" name="Object 9"/>
              <p:cNvGraphicFramePr>
                <a:graphicFrameLocks noChangeAspect="1"/>
              </p:cNvGraphicFramePr>
              <p:nvPr/>
            </p:nvGraphicFramePr>
            <p:xfrm>
              <a:off x="2245565" y="1993900"/>
              <a:ext cx="2424112" cy="4064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0415" name="Equation" r:id="rId7" imgW="2197080" imgH="368280" progId="Equation.3">
                      <p:embed/>
                    </p:oleObj>
                  </mc:Choice>
                  <mc:Fallback>
                    <p:oleObj name="Equation" r:id="rId7" imgW="2197080" imgH="36828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245565" y="1993900"/>
                            <a:ext cx="2424112" cy="40640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082" name="Object 10"/>
              <p:cNvGraphicFramePr>
                <a:graphicFrameLocks noChangeAspect="1"/>
              </p:cNvGraphicFramePr>
              <p:nvPr/>
            </p:nvGraphicFramePr>
            <p:xfrm>
              <a:off x="5055839" y="1803400"/>
              <a:ext cx="3606800" cy="7874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0416" name="Equation" r:id="rId9" imgW="3606480" imgH="787320" progId="Equation.3">
                      <p:embed/>
                    </p:oleObj>
                  </mc:Choice>
                  <mc:Fallback>
                    <p:oleObj name="Equation" r:id="rId9" imgW="3606480" imgH="78732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055839" y="1803400"/>
                            <a:ext cx="3606800" cy="78740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41" name="Rectangle 40"/>
            <p:cNvSpPr/>
            <p:nvPr/>
          </p:nvSpPr>
          <p:spPr>
            <a:xfrm>
              <a:off x="457200" y="1787236"/>
              <a:ext cx="8305800" cy="822960"/>
            </a:xfrm>
            <a:prstGeom prst="rect">
              <a:avLst/>
            </a:prstGeom>
            <a:noFill/>
            <a:ln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419100" y="3581400"/>
            <a:ext cx="8305800" cy="822960"/>
            <a:chOff x="431180" y="3749040"/>
            <a:chExt cx="8305800" cy="822960"/>
          </a:xfrm>
        </p:grpSpPr>
        <p:grpSp>
          <p:nvGrpSpPr>
            <p:cNvPr id="56" name="Group 55"/>
            <p:cNvGrpSpPr/>
            <p:nvPr/>
          </p:nvGrpSpPr>
          <p:grpSpPr>
            <a:xfrm>
              <a:off x="621061" y="3761740"/>
              <a:ext cx="7926039" cy="787400"/>
              <a:chOff x="405161" y="3761740"/>
              <a:chExt cx="7926039" cy="787400"/>
            </a:xfrm>
          </p:grpSpPr>
          <p:sp>
            <p:nvSpPr>
              <p:cNvPr id="38" name="TextBox 37"/>
              <p:cNvSpPr txBox="1"/>
              <p:nvPr/>
            </p:nvSpPr>
            <p:spPr>
              <a:xfrm>
                <a:off x="405161" y="3803154"/>
                <a:ext cx="1326004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sz="2000" b="1" dirty="0" smtClean="0">
                    <a:solidFill>
                      <a:srgbClr val="006600"/>
                    </a:solidFill>
                  </a:rPr>
                  <a:t>FLOW </a:t>
                </a:r>
              </a:p>
              <a:p>
                <a:pPr algn="r"/>
                <a:r>
                  <a:rPr lang="en-US" sz="2000" b="1" dirty="0" smtClean="0">
                    <a:solidFill>
                      <a:srgbClr val="006600"/>
                    </a:solidFill>
                  </a:rPr>
                  <a:t>SYSTEM:</a:t>
                </a:r>
                <a:endParaRPr lang="en-US" sz="2000" b="1" dirty="0">
                  <a:solidFill>
                    <a:srgbClr val="006600"/>
                  </a:solidFill>
                </a:endParaRPr>
              </a:p>
            </p:txBody>
          </p:sp>
          <p:graphicFrame>
            <p:nvGraphicFramePr>
              <p:cNvPr id="39" name="Object 6"/>
              <p:cNvGraphicFramePr>
                <a:graphicFrameLocks noChangeAspect="1"/>
              </p:cNvGraphicFramePr>
              <p:nvPr/>
            </p:nvGraphicFramePr>
            <p:xfrm>
              <a:off x="2201463" y="3977640"/>
              <a:ext cx="2255838" cy="4064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0417" name="Equation" r:id="rId11" imgW="2044440" imgH="368280" progId="Equation.3">
                      <p:embed/>
                    </p:oleObj>
                  </mc:Choice>
                  <mc:Fallback>
                    <p:oleObj name="Equation" r:id="rId11" imgW="2044440" imgH="36828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201463" y="3977640"/>
                            <a:ext cx="2255838" cy="40640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0" name="Object 7"/>
              <p:cNvGraphicFramePr>
                <a:graphicFrameLocks noChangeAspect="1"/>
              </p:cNvGraphicFramePr>
              <p:nvPr/>
            </p:nvGraphicFramePr>
            <p:xfrm>
              <a:off x="4927600" y="3761740"/>
              <a:ext cx="3403600" cy="7874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0418" name="Equation" r:id="rId13" imgW="3403440" imgH="787320" progId="Equation.3">
                      <p:embed/>
                    </p:oleObj>
                  </mc:Choice>
                  <mc:Fallback>
                    <p:oleObj name="Equation" r:id="rId13" imgW="3403440" imgH="78732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927600" y="3761740"/>
                            <a:ext cx="3403600" cy="78740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42" name="Rectangle 41"/>
            <p:cNvSpPr/>
            <p:nvPr/>
          </p:nvSpPr>
          <p:spPr>
            <a:xfrm>
              <a:off x="431180" y="3749040"/>
              <a:ext cx="8305800" cy="822960"/>
            </a:xfrm>
            <a:prstGeom prst="rect">
              <a:avLst/>
            </a:prstGeom>
            <a:no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44" name="Object 34"/>
          <p:cNvGraphicFramePr>
            <a:graphicFrameLocks noChangeAspect="1"/>
          </p:cNvGraphicFramePr>
          <p:nvPr>
            <p:extLst/>
          </p:nvPr>
        </p:nvGraphicFramePr>
        <p:xfrm>
          <a:off x="533400" y="5778500"/>
          <a:ext cx="138906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419" name="Equation" r:id="rId15" imgW="1384200" imgH="685800" progId="Equation.3">
                  <p:embed/>
                </p:oleObj>
              </mc:Choice>
              <mc:Fallback>
                <p:oleObj name="Equation" r:id="rId15" imgW="1384200" imgH="685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778500"/>
                        <a:ext cx="1389063" cy="6858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5" name="Group 54"/>
          <p:cNvGrpSpPr/>
          <p:nvPr/>
        </p:nvGrpSpPr>
        <p:grpSpPr>
          <a:xfrm>
            <a:off x="961015" y="2667000"/>
            <a:ext cx="7221970" cy="749300"/>
            <a:chOff x="931430" y="2667000"/>
            <a:chExt cx="7221970" cy="749300"/>
          </a:xfrm>
        </p:grpSpPr>
        <p:graphicFrame>
          <p:nvGraphicFramePr>
            <p:cNvPr id="24" name="Object 5"/>
            <p:cNvGraphicFramePr>
              <a:graphicFrameLocks noChangeAspect="1"/>
            </p:cNvGraphicFramePr>
            <p:nvPr/>
          </p:nvGraphicFramePr>
          <p:xfrm>
            <a:off x="3536450" y="2730500"/>
            <a:ext cx="1978025" cy="622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0420" name="Equation" r:id="rId17" imgW="1904760" imgH="622080" progId="Equation.3">
                    <p:embed/>
                  </p:oleObj>
                </mc:Choice>
                <mc:Fallback>
                  <p:oleObj name="Equation" r:id="rId17" imgW="1904760" imgH="6220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36450" y="2730500"/>
                          <a:ext cx="1978025" cy="622300"/>
                        </a:xfrm>
                        <a:prstGeom prst="rect">
                          <a:avLst/>
                        </a:prstGeom>
                        <a:noFill/>
                        <a:ln w="19050">
                          <a:solidFill>
                            <a:srgbClr val="FF0000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5" name="TextBox 24"/>
            <p:cNvSpPr txBox="1"/>
            <p:nvPr/>
          </p:nvSpPr>
          <p:spPr>
            <a:xfrm>
              <a:off x="931430" y="2687707"/>
              <a:ext cx="24384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dirty="0" smtClean="0"/>
                <a:t>Ideal Batch Reactor Design </a:t>
              </a:r>
              <a:r>
                <a:rPr lang="en-US" sz="2000" dirty="0" err="1" smtClean="0"/>
                <a:t>Eq</a:t>
              </a:r>
              <a:r>
                <a:rPr lang="en-US" sz="2000" dirty="0" smtClean="0"/>
                <a:t> with X</a:t>
              </a:r>
              <a:r>
                <a:rPr lang="en-US" sz="2000" baseline="-25000" dirty="0" smtClean="0"/>
                <a:t>A</a:t>
              </a:r>
              <a:r>
                <a:rPr lang="en-US" sz="2000" dirty="0" smtClean="0"/>
                <a:t>:</a:t>
              </a:r>
              <a:endParaRPr lang="en-US" sz="2000" dirty="0"/>
            </a:p>
          </p:txBody>
        </p:sp>
        <p:graphicFrame>
          <p:nvGraphicFramePr>
            <p:cNvPr id="27" name="Object 11"/>
            <p:cNvGraphicFramePr>
              <a:graphicFrameLocks noChangeAspect="1"/>
            </p:cNvGraphicFramePr>
            <p:nvPr/>
          </p:nvGraphicFramePr>
          <p:xfrm>
            <a:off x="6213475" y="2667000"/>
            <a:ext cx="1939925" cy="749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0421" name="Equation" r:id="rId19" imgW="1866600" imgH="749160" progId="Equation.3">
                    <p:embed/>
                  </p:oleObj>
                </mc:Choice>
                <mc:Fallback>
                  <p:oleObj name="Equation" r:id="rId19" imgW="1866600" imgH="74916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13475" y="2667000"/>
                          <a:ext cx="1939925" cy="749300"/>
                        </a:xfrm>
                        <a:prstGeom prst="rect">
                          <a:avLst/>
                        </a:prstGeom>
                        <a:noFill/>
                        <a:ln w="19050">
                          <a:solidFill>
                            <a:srgbClr val="FF0000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2" name="Left-Right Arrow 51"/>
            <p:cNvSpPr/>
            <p:nvPr/>
          </p:nvSpPr>
          <p:spPr>
            <a:xfrm>
              <a:off x="5681095" y="2950210"/>
              <a:ext cx="365760" cy="182880"/>
            </a:xfrm>
            <a:prstGeom prst="leftRightArrow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noFill/>
              </a:endParaRP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2057400" y="4724400"/>
            <a:ext cx="6934200" cy="749300"/>
            <a:chOff x="549275" y="5483190"/>
            <a:chExt cx="6934200" cy="749300"/>
          </a:xfrm>
        </p:grpSpPr>
        <p:graphicFrame>
          <p:nvGraphicFramePr>
            <p:cNvPr id="47" name="Object 73"/>
            <p:cNvGraphicFramePr>
              <a:graphicFrameLocks noChangeAspect="1"/>
            </p:cNvGraphicFramePr>
            <p:nvPr/>
          </p:nvGraphicFramePr>
          <p:xfrm>
            <a:off x="3232150" y="5547484"/>
            <a:ext cx="1660525" cy="6207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0422" name="Equation" r:id="rId21" imgW="1663560" imgH="622080" progId="Equation.3">
                    <p:embed/>
                  </p:oleObj>
                </mc:Choice>
                <mc:Fallback>
                  <p:oleObj name="Equation" r:id="rId21" imgW="1663560" imgH="6220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32150" y="5547484"/>
                          <a:ext cx="1660525" cy="620712"/>
                        </a:xfrm>
                        <a:prstGeom prst="rect">
                          <a:avLst/>
                        </a:prstGeom>
                        <a:noFill/>
                        <a:ln w="19050">
                          <a:solidFill>
                            <a:srgbClr val="FF0000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8" name="TextBox 47"/>
            <p:cNvSpPr txBox="1"/>
            <p:nvPr/>
          </p:nvSpPr>
          <p:spPr>
            <a:xfrm>
              <a:off x="549275" y="5503897"/>
              <a:ext cx="24384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dirty="0" smtClean="0">
                  <a:solidFill>
                    <a:srgbClr val="7030A0"/>
                  </a:solidFill>
                </a:rPr>
                <a:t>Ideal SS PFR Design </a:t>
              </a:r>
              <a:r>
                <a:rPr lang="en-US" sz="2000" dirty="0" err="1" smtClean="0">
                  <a:solidFill>
                    <a:srgbClr val="7030A0"/>
                  </a:solidFill>
                </a:rPr>
                <a:t>Eq</a:t>
              </a:r>
              <a:r>
                <a:rPr lang="en-US" sz="2000" dirty="0" smtClean="0">
                  <a:solidFill>
                    <a:srgbClr val="7030A0"/>
                  </a:solidFill>
                </a:rPr>
                <a:t> with X</a:t>
              </a:r>
              <a:r>
                <a:rPr lang="en-US" sz="2000" baseline="-25000" dirty="0" smtClean="0">
                  <a:solidFill>
                    <a:srgbClr val="7030A0"/>
                  </a:solidFill>
                </a:rPr>
                <a:t>A</a:t>
              </a:r>
              <a:r>
                <a:rPr lang="en-US" sz="2000" dirty="0" smtClean="0">
                  <a:solidFill>
                    <a:srgbClr val="7030A0"/>
                  </a:solidFill>
                </a:rPr>
                <a:t>:</a:t>
              </a:r>
              <a:endParaRPr lang="en-US" sz="2000" dirty="0">
                <a:solidFill>
                  <a:srgbClr val="7030A0"/>
                </a:solidFill>
              </a:endParaRPr>
            </a:p>
          </p:txBody>
        </p:sp>
        <p:graphicFrame>
          <p:nvGraphicFramePr>
            <p:cNvPr id="50" name="Object 11"/>
            <p:cNvGraphicFramePr>
              <a:graphicFrameLocks noChangeAspect="1"/>
            </p:cNvGraphicFramePr>
            <p:nvPr/>
          </p:nvGraphicFramePr>
          <p:xfrm>
            <a:off x="5597525" y="5483190"/>
            <a:ext cx="1885950" cy="749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0423" name="Equation" r:id="rId23" imgW="1815840" imgH="749160" progId="Equation.3">
                    <p:embed/>
                  </p:oleObj>
                </mc:Choice>
                <mc:Fallback>
                  <p:oleObj name="Equation" r:id="rId23" imgW="1815840" imgH="74916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97525" y="5483190"/>
                          <a:ext cx="1885950" cy="749300"/>
                        </a:xfrm>
                        <a:prstGeom prst="rect">
                          <a:avLst/>
                        </a:prstGeom>
                        <a:noFill/>
                        <a:ln w="19050">
                          <a:solidFill>
                            <a:srgbClr val="FF0000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9" name="Left-Right Arrow 58"/>
            <p:cNvSpPr/>
            <p:nvPr/>
          </p:nvSpPr>
          <p:spPr>
            <a:xfrm>
              <a:off x="5060315" y="5766400"/>
              <a:ext cx="365760" cy="182880"/>
            </a:xfrm>
            <a:prstGeom prst="leftRightArrow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noFill/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2021628" y="5715000"/>
            <a:ext cx="6969972" cy="749300"/>
            <a:chOff x="1161203" y="5959440"/>
            <a:chExt cx="6969972" cy="749300"/>
          </a:xfrm>
        </p:grpSpPr>
        <p:graphicFrame>
          <p:nvGraphicFramePr>
            <p:cNvPr id="61" name="Object 73"/>
            <p:cNvGraphicFramePr>
              <a:graphicFrameLocks noChangeAspect="1"/>
            </p:cNvGraphicFramePr>
            <p:nvPr/>
          </p:nvGraphicFramePr>
          <p:xfrm>
            <a:off x="3803650" y="6024528"/>
            <a:ext cx="1736725" cy="6191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0424" name="Equation" r:id="rId25" imgW="1739880" imgH="622080" progId="Equation.3">
                    <p:embed/>
                  </p:oleObj>
                </mc:Choice>
                <mc:Fallback>
                  <p:oleObj name="Equation" r:id="rId25" imgW="1739880" imgH="6220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03650" y="6024528"/>
                          <a:ext cx="1736725" cy="619125"/>
                        </a:xfrm>
                        <a:prstGeom prst="rect">
                          <a:avLst/>
                        </a:prstGeom>
                        <a:noFill/>
                        <a:ln w="19050">
                          <a:solidFill>
                            <a:srgbClr val="FF0000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2" name="TextBox 61"/>
            <p:cNvSpPr txBox="1"/>
            <p:nvPr/>
          </p:nvSpPr>
          <p:spPr>
            <a:xfrm>
              <a:off x="1161203" y="5980147"/>
              <a:ext cx="24384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dirty="0" smtClean="0"/>
                <a:t>Ideal SS PBR Design </a:t>
              </a:r>
              <a:r>
                <a:rPr lang="en-US" sz="2000" dirty="0" err="1" smtClean="0"/>
                <a:t>Eq</a:t>
              </a:r>
              <a:r>
                <a:rPr lang="en-US" sz="2000" dirty="0" smtClean="0"/>
                <a:t> with X</a:t>
              </a:r>
              <a:r>
                <a:rPr lang="en-US" sz="2000" baseline="-25000" dirty="0" smtClean="0"/>
                <a:t>A</a:t>
              </a:r>
              <a:r>
                <a:rPr lang="en-US" sz="2000" dirty="0" smtClean="0"/>
                <a:t>:</a:t>
              </a:r>
              <a:endParaRPr lang="en-US" sz="2000" dirty="0"/>
            </a:p>
          </p:txBody>
        </p:sp>
        <p:graphicFrame>
          <p:nvGraphicFramePr>
            <p:cNvPr id="63" name="Object 11"/>
            <p:cNvGraphicFramePr>
              <a:graphicFrameLocks noChangeAspect="1"/>
            </p:cNvGraphicFramePr>
            <p:nvPr/>
          </p:nvGraphicFramePr>
          <p:xfrm>
            <a:off x="6165850" y="5959440"/>
            <a:ext cx="1965325" cy="749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0425" name="Equation" r:id="rId27" imgW="1892160" imgH="749160" progId="Equation.3">
                    <p:embed/>
                  </p:oleObj>
                </mc:Choice>
                <mc:Fallback>
                  <p:oleObj name="Equation" r:id="rId27" imgW="1892160" imgH="74916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165850" y="5959440"/>
                          <a:ext cx="1965325" cy="749300"/>
                        </a:xfrm>
                        <a:prstGeom prst="rect">
                          <a:avLst/>
                        </a:prstGeom>
                        <a:noFill/>
                        <a:ln w="19050">
                          <a:solidFill>
                            <a:srgbClr val="FF0000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4" name="Left-Right Arrow 63"/>
            <p:cNvSpPr/>
            <p:nvPr/>
          </p:nvSpPr>
          <p:spPr>
            <a:xfrm>
              <a:off x="5686749" y="6242650"/>
              <a:ext cx="365760" cy="182880"/>
            </a:xfrm>
            <a:prstGeom prst="leftRightArrow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noFill/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5676390" y="858846"/>
            <a:ext cx="3402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latin typeface="Symbol" pitchFamily="18" charset="2"/>
              </a:rPr>
              <a:t>n</a:t>
            </a:r>
            <a:r>
              <a:rPr lang="en-US" baseline="-25000" dirty="0" err="1" smtClean="0"/>
              <a:t>j</a:t>
            </a:r>
            <a:r>
              <a:rPr lang="en-US" dirty="0" smtClean="0">
                <a:latin typeface="Arial"/>
                <a:cs typeface="Arial"/>
              </a:rPr>
              <a:t>≡ stoichiometric coefficient;   positive for products, negative for reactants</a:t>
            </a:r>
            <a:endParaRPr lang="en-US" dirty="0" smtClean="0">
              <a:latin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176747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 Box 23"/>
          <p:cNvSpPr txBox="1">
            <a:spLocks noChangeArrowheads="1"/>
          </p:cNvSpPr>
          <p:nvPr/>
        </p:nvSpPr>
        <p:spPr bwMode="auto">
          <a:xfrm>
            <a:off x="5715000" y="875072"/>
            <a:ext cx="914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5400" sx="1000" sy="1000" algn="ctr" rotWithShape="0">
              <a:srgbClr val="000000"/>
            </a:outerShdw>
          </a:effec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altLang="en-US" u="none" dirty="0" smtClean="0">
                <a:latin typeface="Helvetica" pitchFamily="34" charset="0"/>
              </a:rPr>
              <a:t>X</a:t>
            </a:r>
            <a:r>
              <a:rPr lang="en-US" altLang="en-US" baseline="-25000" dirty="0" smtClean="0">
                <a:latin typeface="Helvetica" pitchFamily="34" charset="0"/>
              </a:rPr>
              <a:t>1</a:t>
            </a:r>
            <a:r>
              <a:rPr lang="en-US" altLang="en-US" dirty="0" smtClean="0">
                <a:latin typeface="Helvetica" pitchFamily="34" charset="0"/>
              </a:rPr>
              <a:t>=0.3</a:t>
            </a:r>
            <a:endParaRPr lang="en-US" altLang="en-US" u="none" dirty="0">
              <a:latin typeface="Helvetica" pitchFamily="34" charset="0"/>
            </a:endParaRPr>
          </a:p>
        </p:txBody>
      </p:sp>
      <p:sp>
        <p:nvSpPr>
          <p:cNvPr id="36" name="Text Box 23"/>
          <p:cNvSpPr txBox="1">
            <a:spLocks noChangeArrowheads="1"/>
          </p:cNvSpPr>
          <p:nvPr/>
        </p:nvSpPr>
        <p:spPr bwMode="auto">
          <a:xfrm>
            <a:off x="4648200" y="990600"/>
            <a:ext cx="1066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5400" sx="1000" sy="1000" algn="ctr" rotWithShape="0">
              <a:srgbClr val="000000"/>
            </a:outerShdw>
          </a:effec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altLang="en-US" u="none" dirty="0" smtClean="0">
                <a:latin typeface="Helvetica" pitchFamily="34" charset="0"/>
              </a:rPr>
              <a:t>F</a:t>
            </a:r>
            <a:r>
              <a:rPr lang="en-US" altLang="en-US" u="none" baseline="-25000" dirty="0" smtClean="0">
                <a:latin typeface="Helvetica" pitchFamily="34" charset="0"/>
              </a:rPr>
              <a:t>A0</a:t>
            </a:r>
            <a:r>
              <a:rPr lang="en-US" altLang="en-US" u="none" dirty="0" smtClean="0">
                <a:latin typeface="Helvetica" pitchFamily="34" charset="0"/>
              </a:rPr>
              <a:t>, X</a:t>
            </a:r>
            <a:r>
              <a:rPr lang="en-US" altLang="en-US" u="none" baseline="-25000" dirty="0" smtClean="0">
                <a:latin typeface="Helvetica" pitchFamily="34" charset="0"/>
              </a:rPr>
              <a:t>0</a:t>
            </a:r>
            <a:endParaRPr lang="en-US" altLang="en-US" u="none" dirty="0">
              <a:latin typeface="Helvetica" pitchFamily="34" charset="0"/>
            </a:endParaRPr>
          </a:p>
        </p:txBody>
      </p:sp>
      <p:graphicFrame>
        <p:nvGraphicFramePr>
          <p:cNvPr id="615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1736211"/>
              </p:ext>
            </p:extLst>
          </p:nvPr>
        </p:nvGraphicFramePr>
        <p:xfrm>
          <a:off x="4787900" y="5213350"/>
          <a:ext cx="3975100" cy="1381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0" name="Equation" r:id="rId3" imgW="3974760" imgH="1333440" progId="Equation.DSMT4">
                  <p:embed/>
                </p:oleObj>
              </mc:Choice>
              <mc:Fallback>
                <p:oleObj name="Equation" r:id="rId3" imgW="3974760" imgH="13334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5213350"/>
                        <a:ext cx="3975100" cy="1381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extBox 44"/>
          <p:cNvSpPr txBox="1"/>
          <p:nvPr/>
        </p:nvSpPr>
        <p:spPr>
          <a:xfrm>
            <a:off x="152400" y="4800600"/>
            <a:ext cx="6448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1.  Calculate F</a:t>
            </a:r>
            <a:r>
              <a:rPr lang="en-US" b="1" baseline="-25000" dirty="0" smtClean="0">
                <a:solidFill>
                  <a:srgbClr val="0000CC"/>
                </a:solidFill>
              </a:rPr>
              <a:t>A0</a:t>
            </a:r>
            <a:r>
              <a:rPr lang="en-US" b="1" dirty="0" smtClean="0">
                <a:solidFill>
                  <a:srgbClr val="0000CC"/>
                </a:solidFill>
              </a:rPr>
              <a:t>/-</a:t>
            </a:r>
            <a:r>
              <a:rPr lang="en-US" b="1" dirty="0" err="1" smtClean="0">
                <a:solidFill>
                  <a:srgbClr val="0000CC"/>
                </a:solidFill>
              </a:rPr>
              <a:t>r</a:t>
            </a:r>
            <a:r>
              <a:rPr lang="en-US" b="1" baseline="-25000" dirty="0" err="1" smtClean="0">
                <a:solidFill>
                  <a:srgbClr val="0000CC"/>
                </a:solidFill>
              </a:rPr>
              <a:t>A</a:t>
            </a:r>
            <a:r>
              <a:rPr lang="en-US" b="1" dirty="0" smtClean="0">
                <a:solidFill>
                  <a:srgbClr val="0000CC"/>
                </a:solidFill>
              </a:rPr>
              <a:t> for each conversion value in the table</a:t>
            </a:r>
            <a:endParaRPr lang="en-US" b="1" dirty="0">
              <a:solidFill>
                <a:srgbClr val="0000CC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294590"/>
              </p:ext>
            </p:extLst>
          </p:nvPr>
        </p:nvGraphicFramePr>
        <p:xfrm>
          <a:off x="-3" y="2286000"/>
          <a:ext cx="9144003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X</a:t>
                      </a:r>
                      <a:r>
                        <a:rPr lang="en-US" sz="1800" b="0" i="0" u="none" strike="noStrike" baseline="-25000" dirty="0" smtClean="0">
                          <a:solidFill>
                            <a:schemeClr val="bg1"/>
                          </a:solidFill>
                          <a:latin typeface="+mn-lt"/>
                        </a:rPr>
                        <a:t>A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0.3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0.5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0.85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-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r</a:t>
                      </a:r>
                      <a:r>
                        <a:rPr lang="en-US" sz="1800" b="0" i="0" u="none" strike="noStrike" baseline="-25000" dirty="0" err="1">
                          <a:solidFill>
                            <a:srgbClr val="000000"/>
                          </a:solidFill>
                          <a:latin typeface="+mn-lt"/>
                        </a:rPr>
                        <a:t>A</a:t>
                      </a:r>
                      <a:endParaRPr lang="en-US" sz="1800" b="0" i="0" u="none" strike="noStrike" baseline="-250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0.0053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0.0052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0.0050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0.0045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0.0040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0.0033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0.0025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0.0018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0.00125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F</a:t>
                      </a:r>
                      <a:r>
                        <a:rPr lang="en-US" sz="1800" b="0" i="0" u="none" strike="noStrike" baseline="-250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A0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/-</a:t>
                      </a:r>
                      <a:r>
                        <a:rPr lang="en-US" sz="1800" b="0" i="0" u="none" strike="noStrike" baseline="0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r</a:t>
                      </a:r>
                      <a:r>
                        <a:rPr lang="en-US" sz="1800" b="0" i="0" u="none" strike="noStrike" baseline="-25000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A</a:t>
                      </a:r>
                      <a:endParaRPr lang="en-US" sz="1800" b="0" i="0" u="none" strike="noStrike" baseline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164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167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173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193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217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263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347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482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694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</a:rPr>
                        <a:t>867</a:t>
                      </a:r>
                      <a:endParaRPr lang="en-US" sz="18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7620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Calculate the reactor volumes for each configuration shown below for the reaction data in the table when the molar flow rate is 52 mol/min.  </a:t>
            </a:r>
            <a:endParaRPr lang="en-US" dirty="0"/>
          </a:p>
        </p:txBody>
      </p:sp>
      <p:grpSp>
        <p:nvGrpSpPr>
          <p:cNvPr id="2" name="Group 25"/>
          <p:cNvGrpSpPr/>
          <p:nvPr/>
        </p:nvGrpSpPr>
        <p:grpSpPr>
          <a:xfrm>
            <a:off x="0" y="762000"/>
            <a:ext cx="4638368" cy="1371600"/>
            <a:chOff x="0" y="762000"/>
            <a:chExt cx="4638368" cy="1371600"/>
          </a:xfrm>
        </p:grpSpPr>
        <p:grpSp>
          <p:nvGrpSpPr>
            <p:cNvPr id="4" name="Group 22"/>
            <p:cNvGrpSpPr/>
            <p:nvPr/>
          </p:nvGrpSpPr>
          <p:grpSpPr>
            <a:xfrm>
              <a:off x="0" y="762000"/>
              <a:ext cx="4638368" cy="1295401"/>
              <a:chOff x="381000" y="762000"/>
              <a:chExt cx="4638368" cy="1295401"/>
            </a:xfrm>
          </p:grpSpPr>
          <p:grpSp>
            <p:nvGrpSpPr>
              <p:cNvPr id="6" name="Group 5"/>
              <p:cNvGrpSpPr/>
              <p:nvPr/>
            </p:nvGrpSpPr>
            <p:grpSpPr>
              <a:xfrm>
                <a:off x="381000" y="762000"/>
                <a:ext cx="4638368" cy="1143000"/>
                <a:chOff x="4953000" y="914400"/>
                <a:chExt cx="4638368" cy="1143000"/>
              </a:xfrm>
            </p:grpSpPr>
            <p:sp>
              <p:nvSpPr>
                <p:cNvPr id="7" name="Line 23"/>
                <p:cNvSpPr>
                  <a:spLocks noChangeShapeType="1"/>
                </p:cNvSpPr>
                <p:nvPr/>
              </p:nvSpPr>
              <p:spPr bwMode="auto">
                <a:xfrm>
                  <a:off x="5296085" y="1352550"/>
                  <a:ext cx="82232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" name="AutoShape 24"/>
                <p:cNvSpPr>
                  <a:spLocks noChangeArrowheads="1"/>
                </p:cNvSpPr>
                <p:nvPr/>
              </p:nvSpPr>
              <p:spPr bwMode="auto">
                <a:xfrm rot="5400000">
                  <a:off x="6426385" y="852488"/>
                  <a:ext cx="420688" cy="1001713"/>
                </a:xfrm>
                <a:prstGeom prst="can">
                  <a:avLst>
                    <a:gd name="adj" fmla="val 39610"/>
                  </a:avLst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" name="Line 26"/>
                <p:cNvSpPr>
                  <a:spLocks noChangeShapeType="1"/>
                </p:cNvSpPr>
                <p:nvPr/>
              </p:nvSpPr>
              <p:spPr bwMode="auto">
                <a:xfrm>
                  <a:off x="7069323" y="1352550"/>
                  <a:ext cx="55562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4953000" y="990600"/>
                  <a:ext cx="1066800" cy="369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>
                  <a:outerShdw dist="25400" sx="1000" sy="1000" algn="ctr" rotWithShape="0">
                    <a:srgbClr val="000000"/>
                  </a:outerShdw>
                </a:effectLst>
              </p:spPr>
              <p:txBody>
                <a:bodyPr wrap="square"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  <a:defRPr/>
                  </a:pPr>
                  <a:r>
                    <a:rPr lang="en-US" altLang="en-US" u="none" dirty="0" smtClean="0">
                      <a:latin typeface="Helvetica" pitchFamily="34" charset="0"/>
                    </a:rPr>
                    <a:t>F</a:t>
                  </a:r>
                  <a:r>
                    <a:rPr lang="en-US" altLang="en-US" u="none" baseline="-25000" dirty="0" smtClean="0">
                      <a:latin typeface="Helvetica" pitchFamily="34" charset="0"/>
                    </a:rPr>
                    <a:t>A0</a:t>
                  </a:r>
                  <a:r>
                    <a:rPr lang="en-US" altLang="en-US" u="none" dirty="0" smtClean="0">
                      <a:latin typeface="Helvetica" pitchFamily="34" charset="0"/>
                    </a:rPr>
                    <a:t>, X</a:t>
                  </a:r>
                  <a:r>
                    <a:rPr lang="en-US" altLang="en-US" u="none" baseline="-25000" dirty="0" smtClean="0">
                      <a:latin typeface="Helvetica" pitchFamily="34" charset="0"/>
                    </a:rPr>
                    <a:t>0</a:t>
                  </a:r>
                  <a:endParaRPr lang="en-US" altLang="en-US" u="none" dirty="0">
                    <a:latin typeface="Helvetica" pitchFamily="34" charset="0"/>
                  </a:endParaRPr>
                </a:p>
              </p:txBody>
            </p:sp>
            <p:sp>
              <p:nvSpPr>
                <p:cNvPr id="11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7010400" y="914400"/>
                  <a:ext cx="914400" cy="369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>
                  <a:outerShdw dist="25400" sx="1000" sy="1000" algn="ctr" rotWithShape="0">
                    <a:srgbClr val="000000"/>
                  </a:outerShdw>
                </a:effectLst>
              </p:spPr>
              <p:txBody>
                <a:bodyPr wrap="square"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  <a:defRPr/>
                  </a:pPr>
                  <a:r>
                    <a:rPr lang="en-US" altLang="en-US" u="none" dirty="0" smtClean="0">
                      <a:latin typeface="Helvetica" pitchFamily="34" charset="0"/>
                    </a:rPr>
                    <a:t>X</a:t>
                  </a:r>
                  <a:r>
                    <a:rPr lang="en-US" altLang="en-US" baseline="-25000" dirty="0" smtClean="0">
                      <a:latin typeface="Helvetica" pitchFamily="34" charset="0"/>
                    </a:rPr>
                    <a:t>1</a:t>
                  </a:r>
                  <a:r>
                    <a:rPr lang="en-US" altLang="en-US" dirty="0" smtClean="0">
                      <a:latin typeface="Helvetica" pitchFamily="34" charset="0"/>
                    </a:rPr>
                    <a:t>=0.3</a:t>
                  </a:r>
                  <a:endParaRPr lang="en-US" altLang="en-US" u="none" dirty="0">
                    <a:latin typeface="Helvetica" pitchFamily="34" charset="0"/>
                  </a:endParaRPr>
                </a:p>
              </p:txBody>
            </p:sp>
            <p:sp>
              <p:nvSpPr>
                <p:cNvPr id="12" name="Oval 13"/>
                <p:cNvSpPr>
                  <a:spLocks noChangeArrowheads="1"/>
                </p:cNvSpPr>
                <p:nvPr/>
              </p:nvSpPr>
              <p:spPr bwMode="auto">
                <a:xfrm>
                  <a:off x="7876032" y="1905000"/>
                  <a:ext cx="381000" cy="152400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3" name="Oval 14"/>
                <p:cNvSpPr>
                  <a:spLocks noChangeArrowheads="1"/>
                </p:cNvSpPr>
                <p:nvPr/>
              </p:nvSpPr>
              <p:spPr bwMode="auto">
                <a:xfrm>
                  <a:off x="7495032" y="1905000"/>
                  <a:ext cx="381000" cy="152400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5" name="Line 19"/>
                <p:cNvSpPr>
                  <a:spLocks noChangeShapeType="1"/>
                </p:cNvSpPr>
                <p:nvPr/>
              </p:nvSpPr>
              <p:spPr bwMode="auto">
                <a:xfrm>
                  <a:off x="7638288" y="1344168"/>
                  <a:ext cx="0" cy="27432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>
                  <a:outerShdw dist="35921" sx="1000" sy="1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6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8058911" y="1362456"/>
                  <a:ext cx="73152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/>
                </a:ln>
                <a:effectLst>
                  <a:outerShdw dist="35921" sx="1000" sy="1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7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8058912" y="1362456"/>
                  <a:ext cx="0" cy="36576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dist="35921" sx="1000" sy="1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0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8676968" y="1171876"/>
                  <a:ext cx="914400" cy="369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>
                  <a:outerShdw dist="25400" sx="1000" sy="1000" algn="ctr" rotWithShape="0">
                    <a:srgbClr val="000000"/>
                  </a:outerShdw>
                </a:effectLst>
              </p:spPr>
              <p:txBody>
                <a:bodyPr wrap="square"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  <a:defRPr/>
                  </a:pPr>
                  <a:r>
                    <a:rPr lang="en-US" altLang="en-US" u="none" dirty="0" smtClean="0">
                      <a:latin typeface="Helvetica" pitchFamily="34" charset="0"/>
                    </a:rPr>
                    <a:t>X</a:t>
                  </a:r>
                  <a:r>
                    <a:rPr lang="en-US" altLang="en-US" baseline="-25000" dirty="0" smtClean="0">
                      <a:latin typeface="Helvetica" pitchFamily="34" charset="0"/>
                    </a:rPr>
                    <a:t>2</a:t>
                  </a:r>
                  <a:r>
                    <a:rPr lang="en-US" altLang="en-US" dirty="0" smtClean="0">
                      <a:latin typeface="Helvetica" pitchFamily="34" charset="0"/>
                    </a:rPr>
                    <a:t>=0.8</a:t>
                  </a:r>
                  <a:endParaRPr lang="en-US" altLang="en-US" u="none" dirty="0">
                    <a:latin typeface="Helvetica" pitchFamily="34" charset="0"/>
                  </a:endParaRPr>
                </a:p>
              </p:txBody>
            </p:sp>
          </p:grpSp>
          <p:sp>
            <p:nvSpPr>
              <p:cNvPr id="21" name="Rectangle 11"/>
              <p:cNvSpPr>
                <a:spLocks noChangeArrowheads="1"/>
              </p:cNvSpPr>
              <p:nvPr/>
            </p:nvSpPr>
            <p:spPr bwMode="auto">
              <a:xfrm>
                <a:off x="2780072" y="1447801"/>
                <a:ext cx="1066799" cy="609600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altLang="en-US">
                  <a:solidFill>
                    <a:srgbClr val="FFFF00"/>
                  </a:solidFill>
                  <a:latin typeface="Helvetica" pitchFamily="34" charset="0"/>
                </a:endParaRPr>
              </a:p>
            </p:txBody>
          </p:sp>
          <p:sp>
            <p:nvSpPr>
              <p:cNvPr id="22" name="Line 12"/>
              <p:cNvSpPr>
                <a:spLocks noChangeShapeType="1"/>
              </p:cNvSpPr>
              <p:nvPr/>
            </p:nvSpPr>
            <p:spPr bwMode="auto">
              <a:xfrm>
                <a:off x="3306096" y="1158240"/>
                <a:ext cx="0" cy="64008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>
                <a:outerShdw dist="35921" sx="1000" sy="1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24" name="Rectangle 23"/>
            <p:cNvSpPr/>
            <p:nvPr/>
          </p:nvSpPr>
          <p:spPr>
            <a:xfrm>
              <a:off x="152400" y="762000"/>
              <a:ext cx="4419600" cy="1371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28600" y="1676400"/>
              <a:ext cx="10438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Config</a:t>
              </a:r>
              <a:r>
                <a:rPr lang="en-US" dirty="0" smtClean="0"/>
                <a:t> 1</a:t>
              </a:r>
              <a:endParaRPr lang="en-US" dirty="0"/>
            </a:p>
          </p:txBody>
        </p:sp>
      </p:grpSp>
      <p:sp>
        <p:nvSpPr>
          <p:cNvPr id="27" name="Line 20"/>
          <p:cNvSpPr>
            <a:spLocks noChangeShapeType="1"/>
          </p:cNvSpPr>
          <p:nvPr/>
        </p:nvSpPr>
        <p:spPr bwMode="auto">
          <a:xfrm flipV="1">
            <a:off x="5851567" y="1227263"/>
            <a:ext cx="73152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/>
          </a:ln>
          <a:effectLst>
            <a:outerShdw dist="35921" sx="1000" sy="1000" algn="ctr" rotWithShape="0">
              <a:srgbClr val="00000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8" name="Line 22"/>
          <p:cNvSpPr>
            <a:spLocks noChangeShapeType="1"/>
          </p:cNvSpPr>
          <p:nvPr/>
        </p:nvSpPr>
        <p:spPr bwMode="auto">
          <a:xfrm flipV="1">
            <a:off x="5851568" y="1227263"/>
            <a:ext cx="0" cy="365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>
            <a:outerShdw dist="35921" sx="1000" sy="1000" algn="ctr" rotWithShape="0">
              <a:srgbClr val="00000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9" name="Rectangle 11"/>
          <p:cNvSpPr>
            <a:spLocks noChangeArrowheads="1"/>
          </p:cNvSpPr>
          <p:nvPr/>
        </p:nvSpPr>
        <p:spPr bwMode="auto">
          <a:xfrm>
            <a:off x="5144728" y="1465008"/>
            <a:ext cx="1066799" cy="6096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altLang="en-US">
              <a:solidFill>
                <a:srgbClr val="FFFF00"/>
              </a:solidFill>
              <a:latin typeface="Helvetica" pitchFamily="34" charset="0"/>
            </a:endParaRPr>
          </a:p>
        </p:txBody>
      </p:sp>
      <p:sp>
        <p:nvSpPr>
          <p:cNvPr id="30" name="Line 12"/>
          <p:cNvSpPr>
            <a:spLocks noChangeShapeType="1"/>
          </p:cNvSpPr>
          <p:nvPr/>
        </p:nvSpPr>
        <p:spPr bwMode="auto">
          <a:xfrm>
            <a:off x="5670752" y="1195111"/>
            <a:ext cx="0" cy="64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>
            <a:outerShdw dist="35921" sx="1000" sy="1000" algn="ctr" rotWithShape="0">
              <a:srgbClr val="00000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1" name="Oval 13"/>
          <p:cNvSpPr>
            <a:spLocks noChangeArrowheads="1"/>
          </p:cNvSpPr>
          <p:nvPr/>
        </p:nvSpPr>
        <p:spPr bwMode="auto">
          <a:xfrm>
            <a:off x="5668296" y="1806680"/>
            <a:ext cx="381000" cy="152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2" name="Oval 14"/>
          <p:cNvSpPr>
            <a:spLocks noChangeArrowheads="1"/>
          </p:cNvSpPr>
          <p:nvPr/>
        </p:nvSpPr>
        <p:spPr bwMode="auto">
          <a:xfrm>
            <a:off x="5287296" y="1806680"/>
            <a:ext cx="381000" cy="152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4" name="Line 26"/>
          <p:cNvSpPr>
            <a:spLocks noChangeShapeType="1"/>
          </p:cNvSpPr>
          <p:nvPr/>
        </p:nvSpPr>
        <p:spPr bwMode="auto">
          <a:xfrm>
            <a:off x="4860899" y="1362382"/>
            <a:ext cx="555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19"/>
          <p:cNvSpPr>
            <a:spLocks noChangeShapeType="1"/>
          </p:cNvSpPr>
          <p:nvPr/>
        </p:nvSpPr>
        <p:spPr bwMode="auto">
          <a:xfrm>
            <a:off x="5429864" y="1354000"/>
            <a:ext cx="0" cy="2743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>
            <a:outerShdw dist="35921" sx="1000" sy="1000" algn="ctr" rotWithShape="0">
              <a:srgbClr val="00000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7" name="AutoShape 24"/>
          <p:cNvSpPr>
            <a:spLocks noChangeArrowheads="1"/>
          </p:cNvSpPr>
          <p:nvPr/>
        </p:nvSpPr>
        <p:spPr bwMode="auto">
          <a:xfrm rot="5400000">
            <a:off x="6843713" y="712376"/>
            <a:ext cx="420688" cy="1001713"/>
          </a:xfrm>
          <a:prstGeom prst="can">
            <a:avLst>
              <a:gd name="adj" fmla="val 3961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20"/>
          <p:cNvSpPr>
            <a:spLocks noChangeShapeType="1"/>
          </p:cNvSpPr>
          <p:nvPr/>
        </p:nvSpPr>
        <p:spPr bwMode="auto">
          <a:xfrm flipV="1">
            <a:off x="7467600" y="1219200"/>
            <a:ext cx="73152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/>
          </a:ln>
          <a:effectLst>
            <a:outerShdw dist="35921" sx="1000" sy="1000" algn="ctr" rotWithShape="0">
              <a:srgbClr val="00000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9" name="Text Box 23"/>
          <p:cNvSpPr txBox="1">
            <a:spLocks noChangeArrowheads="1"/>
          </p:cNvSpPr>
          <p:nvPr/>
        </p:nvSpPr>
        <p:spPr bwMode="auto">
          <a:xfrm>
            <a:off x="8096864" y="1039760"/>
            <a:ext cx="914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5400" sx="1000" sy="1000" algn="ctr" rotWithShape="0">
              <a:srgbClr val="000000"/>
            </a:outerShdw>
          </a:effec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altLang="en-US" u="none" dirty="0" smtClean="0">
                <a:latin typeface="Helvetica" pitchFamily="34" charset="0"/>
              </a:rPr>
              <a:t>X</a:t>
            </a:r>
            <a:r>
              <a:rPr lang="en-US" altLang="en-US" baseline="-25000" dirty="0" smtClean="0">
                <a:latin typeface="Helvetica" pitchFamily="34" charset="0"/>
              </a:rPr>
              <a:t>2</a:t>
            </a:r>
            <a:r>
              <a:rPr lang="en-US" altLang="en-US" dirty="0" smtClean="0">
                <a:latin typeface="Helvetica" pitchFamily="34" charset="0"/>
              </a:rPr>
              <a:t>=0.8</a:t>
            </a:r>
            <a:endParaRPr lang="en-US" altLang="en-US" u="none" dirty="0">
              <a:latin typeface="Helvetica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4675240" y="762000"/>
            <a:ext cx="4419600" cy="1371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6934200" y="1600200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Config</a:t>
            </a:r>
            <a:r>
              <a:rPr lang="en-US" dirty="0" smtClean="0"/>
              <a:t> 2</a:t>
            </a:r>
            <a:endParaRPr lang="en-US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7350533"/>
              </p:ext>
            </p:extLst>
          </p:nvPr>
        </p:nvGraphicFramePr>
        <p:xfrm>
          <a:off x="171450" y="3390900"/>
          <a:ext cx="288925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1" name="Equation" r:id="rId5" imgW="2882880" imgH="863280" progId="Equation.3">
                  <p:embed/>
                </p:oleObj>
              </mc:Choice>
              <mc:Fallback>
                <p:oleObj name="Equation" r:id="rId5" imgW="2882880" imgH="8632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" y="3390900"/>
                        <a:ext cx="288925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TextBox 41"/>
          <p:cNvSpPr txBox="1"/>
          <p:nvPr/>
        </p:nvSpPr>
        <p:spPr>
          <a:xfrm>
            <a:off x="3124200" y="35052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CC"/>
                </a:solidFill>
                <a:latin typeface="Arial"/>
                <a:cs typeface="Arial"/>
              </a:rPr>
              <a:t>←</a:t>
            </a:r>
            <a:r>
              <a:rPr lang="en-US" dirty="0" smtClean="0">
                <a:solidFill>
                  <a:srgbClr val="0000CC"/>
                </a:solidFill>
              </a:rPr>
              <a:t>Use numerical methods to solve</a:t>
            </a:r>
            <a:endParaRPr lang="en-US" dirty="0">
              <a:solidFill>
                <a:srgbClr val="0000CC"/>
              </a:solidFill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5197805"/>
              </p:ext>
            </p:extLst>
          </p:nvPr>
        </p:nvGraphicFramePr>
        <p:xfrm>
          <a:off x="5562600" y="3429000"/>
          <a:ext cx="34290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2" name="Equation" r:id="rId7" imgW="3429000" imgH="736560" progId="Equation.3">
                  <p:embed/>
                </p:oleObj>
              </mc:Choice>
              <mc:Fallback>
                <p:oleObj name="Equation" r:id="rId7" imgW="3429000" imgH="73656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429000"/>
                        <a:ext cx="34290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TextBox 45"/>
          <p:cNvSpPr txBox="1"/>
          <p:nvPr/>
        </p:nvSpPr>
        <p:spPr>
          <a:xfrm>
            <a:off x="1981200" y="5334000"/>
            <a:ext cx="2403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33CC"/>
                </a:solidFill>
              </a:rPr>
              <a:t>Convert to seconds</a:t>
            </a:r>
            <a:r>
              <a:rPr lang="en-US" dirty="0" smtClean="0">
                <a:solidFill>
                  <a:srgbClr val="FF33CC"/>
                </a:solidFill>
                <a:latin typeface="Arial"/>
                <a:cs typeface="Arial"/>
              </a:rPr>
              <a:t>→</a:t>
            </a:r>
            <a:endParaRPr lang="en-US" dirty="0">
              <a:solidFill>
                <a:srgbClr val="FF33CC"/>
              </a:solidFill>
            </a:endParaRPr>
          </a:p>
        </p:txBody>
      </p:sp>
      <p:graphicFrame>
        <p:nvGraphicFramePr>
          <p:cNvPr id="102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1886482"/>
              </p:ext>
            </p:extLst>
          </p:nvPr>
        </p:nvGraphicFramePr>
        <p:xfrm>
          <a:off x="457200" y="5181600"/>
          <a:ext cx="14509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3" name="Equation" r:id="rId9" imgW="1447560" imgH="609480" progId="Equation.3">
                  <p:embed/>
                </p:oleObj>
              </mc:Choice>
              <mc:Fallback>
                <p:oleObj name="Equation" r:id="rId9" imgW="1447560" imgH="609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5181600"/>
                        <a:ext cx="1450975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Rectangle 48"/>
          <p:cNvSpPr/>
          <p:nvPr/>
        </p:nvSpPr>
        <p:spPr>
          <a:xfrm>
            <a:off x="5334000" y="353199"/>
            <a:ext cx="28900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CC0099"/>
                </a:solidFill>
              </a:rPr>
              <a:t>-</a:t>
            </a:r>
            <a:r>
              <a:rPr lang="en-US" dirty="0" err="1" smtClean="0">
                <a:solidFill>
                  <a:srgbClr val="CC0099"/>
                </a:solidFill>
              </a:rPr>
              <a:t>r</a:t>
            </a:r>
            <a:r>
              <a:rPr lang="en-US" baseline="-25000" dirty="0" err="1" smtClean="0">
                <a:solidFill>
                  <a:srgbClr val="CC0099"/>
                </a:solidFill>
              </a:rPr>
              <a:t>A</a:t>
            </a:r>
            <a:r>
              <a:rPr lang="en-US" dirty="0" smtClean="0">
                <a:solidFill>
                  <a:srgbClr val="CC0099"/>
                </a:solidFill>
              </a:rPr>
              <a:t> is in terms of mol/dm</a:t>
            </a:r>
            <a:r>
              <a:rPr lang="en-US" baseline="30000" dirty="0" smtClean="0">
                <a:solidFill>
                  <a:srgbClr val="CC0099"/>
                </a:solidFill>
              </a:rPr>
              <a:t>3</a:t>
            </a:r>
            <a:r>
              <a:rPr lang="en-US" dirty="0" smtClean="0">
                <a:solidFill>
                  <a:srgbClr val="CC0099"/>
                </a:solidFill>
                <a:cs typeface="Arial"/>
              </a:rPr>
              <a:t>∙s</a:t>
            </a:r>
            <a:endParaRPr lang="en-US" dirty="0">
              <a:solidFill>
                <a:srgbClr val="CC0099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52400" y="4278868"/>
            <a:ext cx="891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X</a:t>
            </a:r>
            <a:r>
              <a:rPr lang="en-US" baseline="-25000" dirty="0" err="1" smtClean="0"/>
              <a:t>A,out</a:t>
            </a:r>
            <a:r>
              <a:rPr lang="en-US" dirty="0" smtClean="0"/>
              <a:t> and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A,in</a:t>
            </a:r>
            <a:r>
              <a:rPr lang="en-US" dirty="0" smtClean="0"/>
              <a:t> respectively, are the conversion at the outlet and inlet of reactor n</a:t>
            </a:r>
            <a:endParaRPr lang="en-US" dirty="0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5097647"/>
              </p:ext>
            </p:extLst>
          </p:nvPr>
        </p:nvGraphicFramePr>
        <p:xfrm>
          <a:off x="450850" y="5842000"/>
          <a:ext cx="3627438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4" name="Equation" r:id="rId11" imgW="3619440" imgH="711000" progId="Equation.DSMT4">
                  <p:embed/>
                </p:oleObj>
              </mc:Choice>
              <mc:Fallback>
                <p:oleObj name="Equation" r:id="rId11" imgW="3619440" imgH="7110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" y="5842000"/>
                        <a:ext cx="3627438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5120" y="1139688"/>
            <a:ext cx="4108704" cy="22860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1940" y="1179444"/>
            <a:ext cx="3785616" cy="2249424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9377008"/>
              </p:ext>
            </p:extLst>
          </p:nvPr>
        </p:nvGraphicFramePr>
        <p:xfrm>
          <a:off x="-3" y="76200"/>
          <a:ext cx="9144003" cy="105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X</a:t>
                      </a:r>
                      <a:r>
                        <a:rPr lang="en-US" sz="1800" b="0" i="0" u="none" strike="noStrike" baseline="-25000" dirty="0" smtClean="0">
                          <a:solidFill>
                            <a:schemeClr val="bg1"/>
                          </a:solidFill>
                          <a:latin typeface="+mn-lt"/>
                        </a:rPr>
                        <a:t>A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FFFF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FFFF00"/>
                          </a:solidFill>
                          <a:latin typeface="+mn-lt"/>
                        </a:rPr>
                        <a:t>0.3</a:t>
                      </a:r>
                      <a:endParaRPr lang="en-US" sz="1800" b="0" i="0" u="none" strike="noStrike" dirty="0">
                        <a:solidFill>
                          <a:srgbClr val="FFFF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0.5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+mn-lt"/>
                        </a:rPr>
                        <a:t>0.8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0.85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  <a:tr h="3149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-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r</a:t>
                      </a:r>
                      <a:r>
                        <a:rPr lang="en-US" sz="1800" b="0" i="0" u="none" strike="noStrike" baseline="-25000" dirty="0" err="1">
                          <a:solidFill>
                            <a:srgbClr val="000000"/>
                          </a:solidFill>
                          <a:latin typeface="+mn-lt"/>
                        </a:rPr>
                        <a:t>A</a:t>
                      </a:r>
                      <a:endParaRPr lang="en-US" sz="1800" b="0" i="0" u="none" strike="noStrike" baseline="-250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0.0053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0.0052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0.0050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0.0045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0.0040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0.0033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0.0025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0.0018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0.00125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F</a:t>
                      </a:r>
                      <a:r>
                        <a:rPr lang="en-US" sz="1800" b="0" i="0" u="none" strike="noStrike" baseline="-250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A0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/-</a:t>
                      </a:r>
                      <a:r>
                        <a:rPr lang="en-US" sz="1800" b="0" i="0" u="none" strike="noStrike" baseline="0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r</a:t>
                      </a:r>
                      <a:r>
                        <a:rPr lang="en-US" sz="1800" b="0" i="0" u="none" strike="noStrike" baseline="-25000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A</a:t>
                      </a:r>
                      <a:endParaRPr lang="en-US" sz="1800" b="0" i="0" u="none" strike="noStrike" baseline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7030A0"/>
                          </a:solidFill>
                          <a:latin typeface="+mn-lt"/>
                        </a:rPr>
                        <a:t>164</a:t>
                      </a:r>
                      <a:endParaRPr lang="en-US" sz="1800" b="0" i="0" u="none" strike="noStrike" dirty="0">
                        <a:solidFill>
                          <a:srgbClr val="7030A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B0F0"/>
                          </a:solidFill>
                          <a:latin typeface="+mn-lt"/>
                        </a:rPr>
                        <a:t>167</a:t>
                      </a:r>
                      <a:endParaRPr lang="en-US" sz="1800" b="0" i="0" u="none" strike="noStrike" dirty="0">
                        <a:solidFill>
                          <a:srgbClr val="00B0F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6600"/>
                          </a:solidFill>
                          <a:latin typeface="+mn-lt"/>
                        </a:rPr>
                        <a:t>173</a:t>
                      </a:r>
                      <a:endParaRPr lang="en-US" sz="1800" b="0" i="0" u="none" strike="noStrike" dirty="0">
                        <a:solidFill>
                          <a:srgbClr val="0066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FF0000"/>
                          </a:solidFill>
                          <a:latin typeface="+mn-lt"/>
                        </a:rPr>
                        <a:t>193</a:t>
                      </a:r>
                      <a:endParaRPr lang="en-US" sz="1800" b="0" i="0" u="none" strike="noStrike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217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263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347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482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</a:rPr>
                        <a:t>694</a:t>
                      </a:r>
                      <a:endParaRPr lang="en-US" sz="18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867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pSp>
        <p:nvGrpSpPr>
          <p:cNvPr id="2" name="Group 25"/>
          <p:cNvGrpSpPr/>
          <p:nvPr/>
        </p:nvGrpSpPr>
        <p:grpSpPr>
          <a:xfrm>
            <a:off x="0" y="1143000"/>
            <a:ext cx="4638368" cy="1295401"/>
            <a:chOff x="0" y="762000"/>
            <a:chExt cx="4638368" cy="1295401"/>
          </a:xfrm>
        </p:grpSpPr>
        <p:grpSp>
          <p:nvGrpSpPr>
            <p:cNvPr id="4" name="Group 22"/>
            <p:cNvGrpSpPr/>
            <p:nvPr/>
          </p:nvGrpSpPr>
          <p:grpSpPr>
            <a:xfrm>
              <a:off x="0" y="762000"/>
              <a:ext cx="4638368" cy="1295401"/>
              <a:chOff x="381000" y="762000"/>
              <a:chExt cx="4638368" cy="1295401"/>
            </a:xfrm>
          </p:grpSpPr>
          <p:grpSp>
            <p:nvGrpSpPr>
              <p:cNvPr id="6" name="Group 5"/>
              <p:cNvGrpSpPr/>
              <p:nvPr/>
            </p:nvGrpSpPr>
            <p:grpSpPr>
              <a:xfrm>
                <a:off x="381000" y="762000"/>
                <a:ext cx="4638368" cy="1143000"/>
                <a:chOff x="4953000" y="914400"/>
                <a:chExt cx="4638368" cy="1143000"/>
              </a:xfrm>
            </p:grpSpPr>
            <p:sp>
              <p:nvSpPr>
                <p:cNvPr id="7" name="Line 23"/>
                <p:cNvSpPr>
                  <a:spLocks noChangeShapeType="1"/>
                </p:cNvSpPr>
                <p:nvPr/>
              </p:nvSpPr>
              <p:spPr bwMode="auto">
                <a:xfrm>
                  <a:off x="5296085" y="1352550"/>
                  <a:ext cx="82232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" name="AutoShape 24"/>
                <p:cNvSpPr>
                  <a:spLocks noChangeArrowheads="1"/>
                </p:cNvSpPr>
                <p:nvPr/>
              </p:nvSpPr>
              <p:spPr bwMode="auto">
                <a:xfrm rot="5400000">
                  <a:off x="6426385" y="852488"/>
                  <a:ext cx="420688" cy="1001713"/>
                </a:xfrm>
                <a:prstGeom prst="can">
                  <a:avLst>
                    <a:gd name="adj" fmla="val 39610"/>
                  </a:avLst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" name="Line 26"/>
                <p:cNvSpPr>
                  <a:spLocks noChangeShapeType="1"/>
                </p:cNvSpPr>
                <p:nvPr/>
              </p:nvSpPr>
              <p:spPr bwMode="auto">
                <a:xfrm>
                  <a:off x="7069323" y="1352550"/>
                  <a:ext cx="55562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4953000" y="990600"/>
                  <a:ext cx="1066800" cy="369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>
                  <a:outerShdw dist="25400" sx="1000" sy="1000" algn="ctr" rotWithShape="0">
                    <a:srgbClr val="000000"/>
                  </a:outerShdw>
                </a:effectLst>
              </p:spPr>
              <p:txBody>
                <a:bodyPr wrap="square"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  <a:defRPr/>
                  </a:pPr>
                  <a:r>
                    <a:rPr lang="en-US" altLang="en-US" u="none" dirty="0" smtClean="0">
                      <a:latin typeface="Helvetica" pitchFamily="34" charset="0"/>
                    </a:rPr>
                    <a:t>F</a:t>
                  </a:r>
                  <a:r>
                    <a:rPr lang="en-US" altLang="en-US" u="none" baseline="-25000" dirty="0" smtClean="0">
                      <a:latin typeface="Helvetica" pitchFamily="34" charset="0"/>
                    </a:rPr>
                    <a:t>A0</a:t>
                  </a:r>
                  <a:r>
                    <a:rPr lang="en-US" altLang="en-US" u="none" dirty="0" smtClean="0">
                      <a:latin typeface="Helvetica" pitchFamily="34" charset="0"/>
                    </a:rPr>
                    <a:t>, X</a:t>
                  </a:r>
                  <a:r>
                    <a:rPr lang="en-US" altLang="en-US" u="none" baseline="-25000" dirty="0" smtClean="0">
                      <a:latin typeface="Helvetica" pitchFamily="34" charset="0"/>
                    </a:rPr>
                    <a:t>0</a:t>
                  </a:r>
                  <a:endParaRPr lang="en-US" altLang="en-US" u="none" dirty="0">
                    <a:latin typeface="Helvetica" pitchFamily="34" charset="0"/>
                  </a:endParaRPr>
                </a:p>
              </p:txBody>
            </p:sp>
            <p:sp>
              <p:nvSpPr>
                <p:cNvPr id="11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7010400" y="914400"/>
                  <a:ext cx="914400" cy="369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>
                  <a:outerShdw dist="25400" sx="1000" sy="1000" algn="ctr" rotWithShape="0">
                    <a:srgbClr val="000000"/>
                  </a:outerShdw>
                </a:effectLst>
              </p:spPr>
              <p:txBody>
                <a:bodyPr wrap="square"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  <a:defRPr/>
                  </a:pPr>
                  <a:r>
                    <a:rPr lang="en-US" altLang="en-US" u="none" dirty="0" smtClean="0">
                      <a:latin typeface="Helvetica" pitchFamily="34" charset="0"/>
                    </a:rPr>
                    <a:t>X</a:t>
                  </a:r>
                  <a:r>
                    <a:rPr lang="en-US" altLang="en-US" baseline="-25000" dirty="0" smtClean="0">
                      <a:latin typeface="Helvetica" pitchFamily="34" charset="0"/>
                    </a:rPr>
                    <a:t>1</a:t>
                  </a:r>
                  <a:r>
                    <a:rPr lang="en-US" altLang="en-US" dirty="0" smtClean="0">
                      <a:latin typeface="Helvetica" pitchFamily="34" charset="0"/>
                    </a:rPr>
                    <a:t>=0.3</a:t>
                  </a:r>
                  <a:endParaRPr lang="en-US" altLang="en-US" u="none" dirty="0">
                    <a:latin typeface="Helvetica" pitchFamily="34" charset="0"/>
                  </a:endParaRPr>
                </a:p>
              </p:txBody>
            </p:sp>
            <p:sp>
              <p:nvSpPr>
                <p:cNvPr id="12" name="Oval 13"/>
                <p:cNvSpPr>
                  <a:spLocks noChangeArrowheads="1"/>
                </p:cNvSpPr>
                <p:nvPr/>
              </p:nvSpPr>
              <p:spPr bwMode="auto">
                <a:xfrm>
                  <a:off x="7876032" y="1905000"/>
                  <a:ext cx="381000" cy="152400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3" name="Oval 14"/>
                <p:cNvSpPr>
                  <a:spLocks noChangeArrowheads="1"/>
                </p:cNvSpPr>
                <p:nvPr/>
              </p:nvSpPr>
              <p:spPr bwMode="auto">
                <a:xfrm>
                  <a:off x="7495032" y="1905000"/>
                  <a:ext cx="381000" cy="152400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5" name="Line 19"/>
                <p:cNvSpPr>
                  <a:spLocks noChangeShapeType="1"/>
                </p:cNvSpPr>
                <p:nvPr/>
              </p:nvSpPr>
              <p:spPr bwMode="auto">
                <a:xfrm>
                  <a:off x="7638288" y="1344168"/>
                  <a:ext cx="0" cy="27432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>
                  <a:outerShdw dist="35921" sx="1000" sy="1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6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8058911" y="1362456"/>
                  <a:ext cx="73152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/>
                </a:ln>
                <a:effectLst>
                  <a:outerShdw dist="35921" sx="1000" sy="1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7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8058912" y="1362456"/>
                  <a:ext cx="0" cy="36576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dist="35921" sx="1000" sy="1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0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8676968" y="1171876"/>
                  <a:ext cx="914400" cy="369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>
                  <a:outerShdw dist="25400" sx="1000" sy="1000" algn="ctr" rotWithShape="0">
                    <a:srgbClr val="000000"/>
                  </a:outerShdw>
                </a:effectLst>
              </p:spPr>
              <p:txBody>
                <a:bodyPr wrap="square"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  <a:defRPr/>
                  </a:pPr>
                  <a:r>
                    <a:rPr lang="en-US" altLang="en-US" u="none" dirty="0" smtClean="0">
                      <a:latin typeface="Helvetica" pitchFamily="34" charset="0"/>
                    </a:rPr>
                    <a:t>X</a:t>
                  </a:r>
                  <a:r>
                    <a:rPr lang="en-US" altLang="en-US" baseline="-25000" dirty="0" smtClean="0">
                      <a:latin typeface="Helvetica" pitchFamily="34" charset="0"/>
                    </a:rPr>
                    <a:t>2</a:t>
                  </a:r>
                  <a:r>
                    <a:rPr lang="en-US" altLang="en-US" dirty="0" smtClean="0">
                      <a:latin typeface="Helvetica" pitchFamily="34" charset="0"/>
                    </a:rPr>
                    <a:t>=0.8</a:t>
                  </a:r>
                  <a:endParaRPr lang="en-US" altLang="en-US" u="none" dirty="0">
                    <a:latin typeface="Helvetica" pitchFamily="34" charset="0"/>
                  </a:endParaRPr>
                </a:p>
              </p:txBody>
            </p:sp>
          </p:grpSp>
          <p:sp>
            <p:nvSpPr>
              <p:cNvPr id="21" name="Rectangle 11"/>
              <p:cNvSpPr>
                <a:spLocks noChangeArrowheads="1"/>
              </p:cNvSpPr>
              <p:nvPr/>
            </p:nvSpPr>
            <p:spPr bwMode="auto">
              <a:xfrm>
                <a:off x="2780072" y="1447801"/>
                <a:ext cx="1066799" cy="609600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altLang="en-US">
                  <a:solidFill>
                    <a:srgbClr val="FFFF00"/>
                  </a:solidFill>
                  <a:latin typeface="Helvetica" pitchFamily="34" charset="0"/>
                </a:endParaRPr>
              </a:p>
            </p:txBody>
          </p:sp>
          <p:sp>
            <p:nvSpPr>
              <p:cNvPr id="22" name="Line 12"/>
              <p:cNvSpPr>
                <a:spLocks noChangeShapeType="1"/>
              </p:cNvSpPr>
              <p:nvPr/>
            </p:nvSpPr>
            <p:spPr bwMode="auto">
              <a:xfrm>
                <a:off x="3306096" y="1158240"/>
                <a:ext cx="0" cy="64008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>
                <a:outerShdw dist="35921" sx="1000" sy="1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25" name="TextBox 24"/>
            <p:cNvSpPr txBox="1"/>
            <p:nvPr/>
          </p:nvSpPr>
          <p:spPr>
            <a:xfrm>
              <a:off x="228600" y="1676400"/>
              <a:ext cx="10438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Config</a:t>
              </a:r>
              <a:r>
                <a:rPr lang="en-US" dirty="0" smtClean="0"/>
                <a:t> 1</a:t>
              </a:r>
              <a:endParaRPr lang="en-US" dirty="0"/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378223" y="2514600"/>
            <a:ext cx="4193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Reactor 1, PFR from X</a:t>
            </a:r>
            <a:r>
              <a:rPr lang="en-US" baseline="-25000" dirty="0" smtClean="0"/>
              <a:t>A0</a:t>
            </a:r>
            <a:r>
              <a:rPr lang="en-US" dirty="0" smtClean="0"/>
              <a:t>=0 to X</a:t>
            </a:r>
            <a:r>
              <a:rPr lang="en-US" baseline="-25000" dirty="0" smtClean="0"/>
              <a:t>A</a:t>
            </a:r>
            <a:r>
              <a:rPr lang="en-US" dirty="0" smtClean="0"/>
              <a:t>=0.3:</a:t>
            </a:r>
            <a:endParaRPr lang="en-US" dirty="0"/>
          </a:p>
        </p:txBody>
      </p:sp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7885422"/>
              </p:ext>
            </p:extLst>
          </p:nvPr>
        </p:nvGraphicFramePr>
        <p:xfrm>
          <a:off x="406285" y="3630613"/>
          <a:ext cx="8732837" cy="1096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869" name="Equation" r:id="rId5" imgW="9702720" imgH="1218960" progId="Equation.DSMT4">
                  <p:embed/>
                </p:oleObj>
              </mc:Choice>
              <mc:Fallback>
                <p:oleObj name="Equation" r:id="rId5" imgW="9702720" imgH="1218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285" y="3630613"/>
                        <a:ext cx="8732837" cy="1096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Rectangle 53"/>
          <p:cNvSpPr/>
          <p:nvPr/>
        </p:nvSpPr>
        <p:spPr>
          <a:xfrm>
            <a:off x="306377" y="3581400"/>
            <a:ext cx="12938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4-pt rule:</a:t>
            </a:r>
          </a:p>
        </p:txBody>
      </p:sp>
      <p:graphicFrame>
        <p:nvGraphicFramePr>
          <p:cNvPr id="30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0235146"/>
              </p:ext>
            </p:extLst>
          </p:nvPr>
        </p:nvGraphicFramePr>
        <p:xfrm>
          <a:off x="520700" y="4749800"/>
          <a:ext cx="83312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870" name="Equation" r:id="rId7" imgW="8331120" imgH="685800" progId="Equation.DSMT4">
                  <p:embed/>
                </p:oleObj>
              </mc:Choice>
              <mc:Fallback>
                <p:oleObj name="Equation" r:id="rId7" imgW="833112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700" y="4749800"/>
                        <a:ext cx="83312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0986676"/>
              </p:ext>
            </p:extLst>
          </p:nvPr>
        </p:nvGraphicFramePr>
        <p:xfrm>
          <a:off x="357149" y="5393781"/>
          <a:ext cx="40005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871" name="Equation" r:id="rId9" imgW="4000320" imgH="850680" progId="Equation.DSMT4">
                  <p:embed/>
                </p:oleObj>
              </mc:Choice>
              <mc:Fallback>
                <p:oleObj name="Equation" r:id="rId9" imgW="4000320" imgH="850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49" y="5393781"/>
                        <a:ext cx="4000500" cy="85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0238137"/>
              </p:ext>
            </p:extLst>
          </p:nvPr>
        </p:nvGraphicFramePr>
        <p:xfrm>
          <a:off x="4421149" y="5539258"/>
          <a:ext cx="43434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872" name="Equation" r:id="rId11" imgW="4343400" imgH="457200" progId="Equation.DSMT4">
                  <p:embed/>
                </p:oleObj>
              </mc:Choice>
              <mc:Fallback>
                <p:oleObj name="Equation" r:id="rId11" imgW="434340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1149" y="5539258"/>
                        <a:ext cx="43434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" name="TextBox 58"/>
          <p:cNvSpPr txBox="1"/>
          <p:nvPr/>
        </p:nvSpPr>
        <p:spPr>
          <a:xfrm>
            <a:off x="613192" y="6227955"/>
            <a:ext cx="7917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 volume for configuration 1: </a:t>
            </a:r>
            <a:r>
              <a:rPr lang="en-US" dirty="0" smtClean="0">
                <a:solidFill>
                  <a:srgbClr val="C0B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51.6 dm</a:t>
            </a:r>
            <a:r>
              <a:rPr lang="en-US" baseline="30000" dirty="0" smtClean="0">
                <a:solidFill>
                  <a:srgbClr val="C0B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en-US" dirty="0" smtClean="0">
                <a:solidFill>
                  <a:srgbClr val="C0B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/>
              <a:t>+ </a:t>
            </a:r>
            <a:r>
              <a:rPr lang="en-US" dirty="0" smtClean="0">
                <a:solidFill>
                  <a:srgbClr val="0000FF"/>
                </a:solidFill>
              </a:rPr>
              <a:t>347 dm</a:t>
            </a:r>
            <a:r>
              <a:rPr lang="en-US" baseline="30000" dirty="0" smtClean="0">
                <a:solidFill>
                  <a:srgbClr val="0000FF"/>
                </a:solidFill>
              </a:rPr>
              <a:t>3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= 398.6 dm</a:t>
            </a:r>
            <a:r>
              <a:rPr lang="en-US" baseline="30000" dirty="0" smtClean="0"/>
              <a:t>3</a:t>
            </a:r>
            <a:r>
              <a:rPr lang="en-US" dirty="0" smtClean="0"/>
              <a:t> = </a:t>
            </a:r>
            <a:r>
              <a:rPr lang="en-US" u="sng" dirty="0" smtClean="0"/>
              <a:t>399 dm</a:t>
            </a:r>
            <a:r>
              <a:rPr lang="en-US" u="sng" baseline="30000" dirty="0" smtClean="0"/>
              <a:t>3</a:t>
            </a:r>
            <a:endParaRPr lang="en-US" u="sng" dirty="0"/>
          </a:p>
        </p:txBody>
      </p:sp>
      <p:sp>
        <p:nvSpPr>
          <p:cNvPr id="53" name="TextBox 52"/>
          <p:cNvSpPr txBox="1"/>
          <p:nvPr/>
        </p:nvSpPr>
        <p:spPr>
          <a:xfrm>
            <a:off x="3657600" y="2929053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CC"/>
                </a:solidFill>
                <a:latin typeface="Arial"/>
                <a:cs typeface="Arial"/>
              </a:rPr>
              <a:t>←</a:t>
            </a:r>
            <a:r>
              <a:rPr lang="en-US" dirty="0" smtClean="0">
                <a:solidFill>
                  <a:srgbClr val="0000CC"/>
                </a:solidFill>
              </a:rPr>
              <a:t>Use numerical methods to solve</a:t>
            </a:r>
            <a:endParaRPr lang="en-US" dirty="0">
              <a:solidFill>
                <a:srgbClr val="0000CC"/>
              </a:solidFill>
            </a:endParaRPr>
          </a:p>
        </p:txBody>
      </p:sp>
      <p:grpSp>
        <p:nvGrpSpPr>
          <p:cNvPr id="65" name="Group 64"/>
          <p:cNvGrpSpPr/>
          <p:nvPr/>
        </p:nvGrpSpPr>
        <p:grpSpPr>
          <a:xfrm>
            <a:off x="5784272" y="2591223"/>
            <a:ext cx="2375229" cy="369332"/>
            <a:chOff x="5784272" y="2635827"/>
            <a:chExt cx="2375229" cy="369332"/>
          </a:xfrm>
        </p:grpSpPr>
        <p:sp>
          <p:nvSpPr>
            <p:cNvPr id="63" name="TextBox 62"/>
            <p:cNvSpPr txBox="1"/>
            <p:nvPr/>
          </p:nvSpPr>
          <p:spPr>
            <a:xfrm>
              <a:off x="5784272" y="2635827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PFR1</a:t>
              </a:r>
              <a:endParaRPr lang="en-US" dirty="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7218218" y="2635827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CSTR2</a:t>
              </a:r>
              <a:endParaRPr lang="en-US" dirty="0"/>
            </a:p>
          </p:txBody>
        </p:sp>
      </p:grpSp>
      <p:graphicFrame>
        <p:nvGraphicFramePr>
          <p:cNvPr id="10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2770234"/>
              </p:ext>
            </p:extLst>
          </p:nvPr>
        </p:nvGraphicFramePr>
        <p:xfrm>
          <a:off x="855662" y="2895600"/>
          <a:ext cx="2801938" cy="731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873" name="Equation" r:id="rId13" imgW="3111480" imgH="812520" progId="Equation.DSMT4">
                  <p:embed/>
                </p:oleObj>
              </mc:Choice>
              <mc:Fallback>
                <p:oleObj name="Equation" r:id="rId13" imgW="3111480" imgH="8125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5662" y="2895600"/>
                        <a:ext cx="2801938" cy="731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Connector 17"/>
          <p:cNvCxnSpPr/>
          <p:nvPr/>
        </p:nvCxnSpPr>
        <p:spPr>
          <a:xfrm>
            <a:off x="6649845" y="2602374"/>
            <a:ext cx="0" cy="293226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3329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54" grpId="0"/>
      <p:bldP spid="59" grpId="0"/>
      <p:bldP spid="5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5004" y="1156252"/>
            <a:ext cx="4084320" cy="227990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9920" y="1143000"/>
            <a:ext cx="3816096" cy="2292096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8506813"/>
              </p:ext>
            </p:extLst>
          </p:nvPr>
        </p:nvGraphicFramePr>
        <p:xfrm>
          <a:off x="-3" y="76200"/>
          <a:ext cx="9144003" cy="105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X</a:t>
                      </a:r>
                      <a:r>
                        <a:rPr lang="en-US" sz="1800" b="0" i="0" u="none" strike="noStrike" baseline="-25000" dirty="0" smtClean="0">
                          <a:solidFill>
                            <a:schemeClr val="bg1"/>
                          </a:solidFill>
                          <a:latin typeface="+mn-lt"/>
                        </a:rPr>
                        <a:t>A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FF00"/>
                          </a:solidFill>
                          <a:latin typeface="+mn-lt"/>
                        </a:rPr>
                        <a:t>0.3</a:t>
                      </a:r>
                      <a:endParaRPr lang="en-US" sz="1800" b="0" i="0" u="none" strike="noStrike" dirty="0">
                        <a:solidFill>
                          <a:srgbClr val="00FF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FF99FF"/>
                          </a:solidFill>
                          <a:latin typeface="+mn-lt"/>
                        </a:rPr>
                        <a:t>0.5</a:t>
                      </a:r>
                      <a:endParaRPr lang="en-US" sz="1800" b="0" i="0" u="none" strike="noStrike" dirty="0">
                        <a:solidFill>
                          <a:srgbClr val="FF99FF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accent5">
                              <a:lumMod val="40000"/>
                              <a:lumOff val="60000"/>
                            </a:schemeClr>
                          </a:solidFill>
                          <a:latin typeface="+mn-lt"/>
                        </a:rPr>
                        <a:t>0.8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0.85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  <a:tr h="3149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-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r</a:t>
                      </a:r>
                      <a:r>
                        <a:rPr lang="en-US" sz="1800" b="0" i="0" u="none" strike="noStrike" baseline="-25000" dirty="0" err="1">
                          <a:solidFill>
                            <a:srgbClr val="000000"/>
                          </a:solidFill>
                          <a:latin typeface="+mn-lt"/>
                        </a:rPr>
                        <a:t>A</a:t>
                      </a:r>
                      <a:endParaRPr lang="en-US" sz="1800" b="0" i="0" u="none" strike="noStrike" baseline="-250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0.0053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0.0052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0.0050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0.0045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0.0040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0.0033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0.0025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0.0018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0.00125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F</a:t>
                      </a:r>
                      <a:r>
                        <a:rPr lang="en-US" sz="1800" b="0" i="0" u="none" strike="noStrike" baseline="-250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A0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/-</a:t>
                      </a:r>
                      <a:r>
                        <a:rPr lang="en-US" sz="1800" b="0" i="0" u="none" strike="noStrike" baseline="0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r</a:t>
                      </a:r>
                      <a:r>
                        <a:rPr lang="en-US" sz="1800" b="0" i="0" u="none" strike="noStrike" baseline="-25000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A</a:t>
                      </a:r>
                      <a:endParaRPr lang="en-US" sz="1800" b="0" i="0" u="none" strike="noStrike" baseline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164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167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173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8000"/>
                          </a:solidFill>
                          <a:latin typeface="+mn-lt"/>
                        </a:rPr>
                        <a:t>193</a:t>
                      </a:r>
                      <a:endParaRPr lang="en-US" sz="1800" b="0" i="0" u="none" strike="noStrike" dirty="0">
                        <a:solidFill>
                          <a:srgbClr val="008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</a:rPr>
                        <a:t>217</a:t>
                      </a:r>
                      <a:endParaRPr lang="en-US" sz="18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FF3399"/>
                          </a:solidFill>
                          <a:latin typeface="+mn-lt"/>
                        </a:rPr>
                        <a:t>263</a:t>
                      </a:r>
                      <a:endParaRPr lang="en-US" sz="1800" b="0" i="0" u="none" strike="noStrike" dirty="0">
                        <a:solidFill>
                          <a:srgbClr val="FF3399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99CC"/>
                          </a:solidFill>
                          <a:latin typeface="+mn-lt"/>
                        </a:rPr>
                        <a:t>347</a:t>
                      </a:r>
                      <a:endParaRPr lang="en-US" sz="1800" b="0" i="0" u="none" strike="noStrike" dirty="0">
                        <a:solidFill>
                          <a:srgbClr val="0099CC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7030A0"/>
                          </a:solidFill>
                          <a:latin typeface="+mn-lt"/>
                        </a:rPr>
                        <a:t>482</a:t>
                      </a:r>
                      <a:endParaRPr lang="en-US" sz="1800" b="0" i="0" u="none" strike="noStrike" dirty="0">
                        <a:solidFill>
                          <a:srgbClr val="7030A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99"/>
                          </a:solidFill>
                          <a:latin typeface="+mn-lt"/>
                        </a:rPr>
                        <a:t>694</a:t>
                      </a:r>
                      <a:endParaRPr lang="en-US" sz="1800" b="0" i="0" u="none" strike="noStrike" dirty="0">
                        <a:solidFill>
                          <a:srgbClr val="000099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867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52" name="TextBox 51"/>
          <p:cNvSpPr txBox="1"/>
          <p:nvPr/>
        </p:nvSpPr>
        <p:spPr>
          <a:xfrm>
            <a:off x="0" y="2438400"/>
            <a:ext cx="42322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Reactor 1, CSTR from X</a:t>
            </a:r>
            <a:r>
              <a:rPr lang="en-US" baseline="-25000" dirty="0" smtClean="0"/>
              <a:t>A0</a:t>
            </a:r>
            <a:r>
              <a:rPr lang="en-US" dirty="0" smtClean="0"/>
              <a:t>=0 to X</a:t>
            </a:r>
            <a:r>
              <a:rPr lang="en-US" baseline="-25000" dirty="0" smtClean="0"/>
              <a:t>A</a:t>
            </a:r>
            <a:r>
              <a:rPr lang="en-US" dirty="0" smtClean="0"/>
              <a:t>=0.3:</a:t>
            </a:r>
            <a:endParaRPr lang="en-US" dirty="0"/>
          </a:p>
        </p:txBody>
      </p:sp>
      <p:sp>
        <p:nvSpPr>
          <p:cNvPr id="54" name="Rectangle 53"/>
          <p:cNvSpPr/>
          <p:nvPr/>
        </p:nvSpPr>
        <p:spPr>
          <a:xfrm>
            <a:off x="297005" y="4284367"/>
            <a:ext cx="39274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rgbClr val="0000CC"/>
                </a:solidFill>
              </a:rPr>
              <a:t>Need to evaluate at 6 pts, but since there is no 6-pt rule, break it up</a:t>
            </a:r>
            <a:endParaRPr lang="en-US" dirty="0" smtClean="0">
              <a:solidFill>
                <a:srgbClr val="0000CC"/>
              </a:solidFill>
              <a:latin typeface="Arial"/>
              <a:cs typeface="Arial"/>
            </a:endParaRPr>
          </a:p>
        </p:txBody>
      </p:sp>
      <p:graphicFrame>
        <p:nvGraphicFramePr>
          <p:cNvPr id="308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0514629"/>
              </p:ext>
            </p:extLst>
          </p:nvPr>
        </p:nvGraphicFramePr>
        <p:xfrm>
          <a:off x="438150" y="2787650"/>
          <a:ext cx="35306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916" name="Equation" r:id="rId5" imgW="3530520" imgH="799920" progId="Equation.DSMT4">
                  <p:embed/>
                </p:oleObj>
              </mc:Choice>
              <mc:Fallback>
                <p:oleObj name="Equation" r:id="rId5" imgW="3530520" imgH="7999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150" y="2787650"/>
                        <a:ext cx="35306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" name="TextBox 58"/>
          <p:cNvSpPr txBox="1"/>
          <p:nvPr/>
        </p:nvSpPr>
        <p:spPr>
          <a:xfrm>
            <a:off x="1136557" y="6183868"/>
            <a:ext cx="64797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 volume for configuration 2: </a:t>
            </a:r>
            <a:r>
              <a:rPr lang="en-US" dirty="0" smtClean="0">
                <a:solidFill>
                  <a:srgbClr val="9E9A00"/>
                </a:solidFill>
              </a:rPr>
              <a:t>58 dm</a:t>
            </a:r>
            <a:r>
              <a:rPr lang="en-US" baseline="30000" dirty="0" smtClean="0">
                <a:solidFill>
                  <a:srgbClr val="9E9A00"/>
                </a:solidFill>
              </a:rPr>
              <a:t>3</a:t>
            </a:r>
            <a:r>
              <a:rPr lang="en-US" dirty="0" smtClean="0">
                <a:solidFill>
                  <a:srgbClr val="9E9A00"/>
                </a:solidFill>
              </a:rPr>
              <a:t> </a:t>
            </a:r>
            <a:r>
              <a:rPr lang="en-US" dirty="0" smtClean="0"/>
              <a:t>+ </a:t>
            </a:r>
            <a:r>
              <a:rPr lang="en-US" dirty="0" smtClean="0">
                <a:solidFill>
                  <a:srgbClr val="0000CC"/>
                </a:solidFill>
              </a:rPr>
              <a:t>173 dm</a:t>
            </a:r>
            <a:r>
              <a:rPr lang="en-US" baseline="30000" dirty="0" smtClean="0">
                <a:solidFill>
                  <a:srgbClr val="0000CC"/>
                </a:solidFill>
              </a:rPr>
              <a:t>3</a:t>
            </a:r>
            <a:r>
              <a:rPr lang="en-US" dirty="0" smtClean="0">
                <a:solidFill>
                  <a:srgbClr val="0000CC"/>
                </a:solidFill>
              </a:rPr>
              <a:t> </a:t>
            </a:r>
            <a:r>
              <a:rPr lang="en-US" dirty="0" smtClean="0"/>
              <a:t>= </a:t>
            </a:r>
            <a:r>
              <a:rPr lang="en-US" u="sng" dirty="0" smtClean="0"/>
              <a:t>231 dm</a:t>
            </a:r>
            <a:r>
              <a:rPr lang="en-US" u="sng" baseline="30000" dirty="0" smtClean="0"/>
              <a:t>3</a:t>
            </a:r>
            <a:endParaRPr lang="en-US" u="sng" dirty="0"/>
          </a:p>
        </p:txBody>
      </p:sp>
      <p:grpSp>
        <p:nvGrpSpPr>
          <p:cNvPr id="48" name="Group 47"/>
          <p:cNvGrpSpPr/>
          <p:nvPr/>
        </p:nvGrpSpPr>
        <p:grpSpPr>
          <a:xfrm>
            <a:off x="221224" y="1219200"/>
            <a:ext cx="4363064" cy="1199536"/>
            <a:chOff x="221224" y="1359312"/>
            <a:chExt cx="4363064" cy="1199536"/>
          </a:xfrm>
        </p:grpSpPr>
        <p:sp>
          <p:nvSpPr>
            <p:cNvPr id="33" name="Line 20"/>
            <p:cNvSpPr>
              <a:spLocks noChangeShapeType="1"/>
            </p:cNvSpPr>
            <p:nvPr/>
          </p:nvSpPr>
          <p:spPr bwMode="auto">
            <a:xfrm flipV="1">
              <a:off x="1424591" y="1711503"/>
              <a:ext cx="7315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/>
            </a:ln>
            <a:effectLst>
              <a:outerShdw dist="35921" sx="1000" sy="1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Line 22"/>
            <p:cNvSpPr>
              <a:spLocks noChangeShapeType="1"/>
            </p:cNvSpPr>
            <p:nvPr/>
          </p:nvSpPr>
          <p:spPr bwMode="auto">
            <a:xfrm flipV="1">
              <a:off x="1424592" y="1711503"/>
              <a:ext cx="0" cy="36576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dist="35921" sx="1000" sy="1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Rectangle 11"/>
            <p:cNvSpPr>
              <a:spLocks noChangeArrowheads="1"/>
            </p:cNvSpPr>
            <p:nvPr/>
          </p:nvSpPr>
          <p:spPr bwMode="auto">
            <a:xfrm>
              <a:off x="717752" y="1949248"/>
              <a:ext cx="1066799" cy="60960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altLang="en-US">
                <a:solidFill>
                  <a:srgbClr val="FFFF00"/>
                </a:solidFill>
                <a:latin typeface="Helvetica" pitchFamily="34" charset="0"/>
              </a:endParaRPr>
            </a:p>
          </p:txBody>
        </p:sp>
        <p:sp>
          <p:nvSpPr>
            <p:cNvPr id="36" name="Line 12"/>
            <p:cNvSpPr>
              <a:spLocks noChangeShapeType="1"/>
            </p:cNvSpPr>
            <p:nvPr/>
          </p:nvSpPr>
          <p:spPr bwMode="auto">
            <a:xfrm>
              <a:off x="1243776" y="1679351"/>
              <a:ext cx="0" cy="6400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dist="35921" sx="1000" sy="1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" name="Oval 13"/>
            <p:cNvSpPr>
              <a:spLocks noChangeArrowheads="1"/>
            </p:cNvSpPr>
            <p:nvPr/>
          </p:nvSpPr>
          <p:spPr bwMode="auto">
            <a:xfrm>
              <a:off x="1241320" y="2290920"/>
              <a:ext cx="381000" cy="1524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" name="Oval 14"/>
            <p:cNvSpPr>
              <a:spLocks noChangeArrowheads="1"/>
            </p:cNvSpPr>
            <p:nvPr/>
          </p:nvSpPr>
          <p:spPr bwMode="auto">
            <a:xfrm>
              <a:off x="860320" y="2290920"/>
              <a:ext cx="381000" cy="1524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" name="Text Box 23"/>
            <p:cNvSpPr txBox="1">
              <a:spLocks noChangeArrowheads="1"/>
            </p:cNvSpPr>
            <p:nvPr/>
          </p:nvSpPr>
          <p:spPr bwMode="auto">
            <a:xfrm>
              <a:off x="1288024" y="1359312"/>
              <a:ext cx="9144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25400" sx="1000" sy="1000" algn="ctr" rotWithShape="0">
                <a:srgbClr val="000000"/>
              </a:outerShdw>
            </a:effectLst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altLang="en-US" u="none" dirty="0" smtClean="0">
                  <a:solidFill>
                    <a:srgbClr val="00B050"/>
                  </a:solidFill>
                  <a:latin typeface="Helvetica" pitchFamily="34" charset="0"/>
                </a:rPr>
                <a:t>X</a:t>
              </a:r>
              <a:r>
                <a:rPr lang="en-US" altLang="en-US" baseline="-25000" dirty="0" smtClean="0">
                  <a:solidFill>
                    <a:srgbClr val="00B050"/>
                  </a:solidFill>
                  <a:latin typeface="Helvetica" pitchFamily="34" charset="0"/>
                </a:rPr>
                <a:t>1</a:t>
              </a:r>
              <a:r>
                <a:rPr lang="en-US" altLang="en-US" dirty="0" smtClean="0">
                  <a:solidFill>
                    <a:srgbClr val="00B050"/>
                  </a:solidFill>
                  <a:latin typeface="Helvetica" pitchFamily="34" charset="0"/>
                </a:rPr>
                <a:t>=0.3</a:t>
              </a:r>
              <a:endParaRPr lang="en-US" altLang="en-US" u="none" dirty="0">
                <a:solidFill>
                  <a:srgbClr val="00B050"/>
                </a:solidFill>
                <a:latin typeface="Helvetica" pitchFamily="34" charset="0"/>
              </a:endParaRPr>
            </a:p>
          </p:txBody>
        </p:sp>
        <p:sp>
          <p:nvSpPr>
            <p:cNvPr id="40" name="Line 26"/>
            <p:cNvSpPr>
              <a:spLocks noChangeShapeType="1"/>
            </p:cNvSpPr>
            <p:nvPr/>
          </p:nvSpPr>
          <p:spPr bwMode="auto">
            <a:xfrm>
              <a:off x="433923" y="1846622"/>
              <a:ext cx="55562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Line 19"/>
            <p:cNvSpPr>
              <a:spLocks noChangeShapeType="1"/>
            </p:cNvSpPr>
            <p:nvPr/>
          </p:nvSpPr>
          <p:spPr bwMode="auto">
            <a:xfrm>
              <a:off x="1002888" y="1838240"/>
              <a:ext cx="0" cy="27432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>
              <a:outerShdw dist="35921" sx="1000" sy="1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" name="Text Box 23"/>
            <p:cNvSpPr txBox="1">
              <a:spLocks noChangeArrowheads="1"/>
            </p:cNvSpPr>
            <p:nvPr/>
          </p:nvSpPr>
          <p:spPr bwMode="auto">
            <a:xfrm>
              <a:off x="221224" y="1474840"/>
              <a:ext cx="10668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25400" sx="1000" sy="1000" algn="ctr" rotWithShape="0">
                <a:srgbClr val="000000"/>
              </a:outerShdw>
            </a:effectLst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altLang="en-US" u="none" dirty="0" smtClean="0">
                  <a:latin typeface="Helvetica" pitchFamily="34" charset="0"/>
                </a:rPr>
                <a:t>F</a:t>
              </a:r>
              <a:r>
                <a:rPr lang="en-US" altLang="en-US" u="none" baseline="-25000" dirty="0" smtClean="0">
                  <a:latin typeface="Helvetica" pitchFamily="34" charset="0"/>
                </a:rPr>
                <a:t>A0</a:t>
              </a:r>
              <a:r>
                <a:rPr lang="en-US" altLang="en-US" u="none" dirty="0" smtClean="0">
                  <a:latin typeface="Helvetica" pitchFamily="34" charset="0"/>
                </a:rPr>
                <a:t>, X</a:t>
              </a:r>
              <a:r>
                <a:rPr lang="en-US" altLang="en-US" u="none" baseline="-25000" dirty="0" smtClean="0">
                  <a:latin typeface="Helvetica" pitchFamily="34" charset="0"/>
                </a:rPr>
                <a:t>0</a:t>
              </a:r>
              <a:endParaRPr lang="en-US" altLang="en-US" u="none" dirty="0">
                <a:latin typeface="Helvetica" pitchFamily="34" charset="0"/>
              </a:endParaRPr>
            </a:p>
          </p:txBody>
        </p:sp>
        <p:sp>
          <p:nvSpPr>
            <p:cNvPr id="43" name="AutoShape 24"/>
            <p:cNvSpPr>
              <a:spLocks noChangeArrowheads="1"/>
            </p:cNvSpPr>
            <p:nvPr/>
          </p:nvSpPr>
          <p:spPr bwMode="auto">
            <a:xfrm rot="5400000">
              <a:off x="2416737" y="1196616"/>
              <a:ext cx="420688" cy="1001713"/>
            </a:xfrm>
            <a:prstGeom prst="can">
              <a:avLst>
                <a:gd name="adj" fmla="val 39610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Line 20"/>
            <p:cNvSpPr>
              <a:spLocks noChangeShapeType="1"/>
            </p:cNvSpPr>
            <p:nvPr/>
          </p:nvSpPr>
          <p:spPr bwMode="auto">
            <a:xfrm flipV="1">
              <a:off x="3040624" y="1703440"/>
              <a:ext cx="7315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/>
            </a:ln>
            <a:effectLst>
              <a:outerShdw dist="35921" sx="1000" sy="1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" name="Text Box 23"/>
            <p:cNvSpPr txBox="1">
              <a:spLocks noChangeArrowheads="1"/>
            </p:cNvSpPr>
            <p:nvPr/>
          </p:nvSpPr>
          <p:spPr bwMode="auto">
            <a:xfrm>
              <a:off x="3669888" y="1524000"/>
              <a:ext cx="9144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25400" sx="1000" sy="1000" algn="ctr" rotWithShape="0">
                <a:srgbClr val="000000"/>
              </a:outerShdw>
            </a:effectLst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altLang="en-US" u="none" dirty="0" smtClean="0">
                  <a:solidFill>
                    <a:schemeClr val="accent5">
                      <a:lumMod val="75000"/>
                    </a:schemeClr>
                  </a:solidFill>
                  <a:latin typeface="Helvetica" pitchFamily="34" charset="0"/>
                </a:rPr>
                <a:t>X</a:t>
              </a:r>
              <a:r>
                <a:rPr lang="en-US" altLang="en-US" baseline="-25000" dirty="0" smtClean="0">
                  <a:solidFill>
                    <a:schemeClr val="accent5">
                      <a:lumMod val="75000"/>
                    </a:schemeClr>
                  </a:solidFill>
                  <a:latin typeface="Helvetica" pitchFamily="34" charset="0"/>
                </a:rPr>
                <a:t>2</a:t>
              </a:r>
              <a:r>
                <a:rPr lang="en-US" altLang="en-US" dirty="0" smtClean="0">
                  <a:solidFill>
                    <a:schemeClr val="accent5">
                      <a:lumMod val="75000"/>
                    </a:schemeClr>
                  </a:solidFill>
                  <a:latin typeface="Helvetica" pitchFamily="34" charset="0"/>
                </a:rPr>
                <a:t>=0.8</a:t>
              </a:r>
              <a:endParaRPr lang="en-US" altLang="en-US" u="none" dirty="0">
                <a:solidFill>
                  <a:schemeClr val="accent5">
                    <a:lumMod val="75000"/>
                  </a:schemeClr>
                </a:solidFill>
                <a:latin typeface="Helvetica" pitchFamily="34" charset="0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2507224" y="2084440"/>
              <a:ext cx="10438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Config</a:t>
              </a:r>
              <a:r>
                <a:rPr lang="en-US" dirty="0" smtClean="0"/>
                <a:t> 2</a:t>
              </a:r>
              <a:endParaRPr lang="en-US" dirty="0"/>
            </a:p>
          </p:txBody>
        </p:sp>
      </p:grpSp>
      <p:graphicFrame>
        <p:nvGraphicFramePr>
          <p:cNvPr id="410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0526274"/>
              </p:ext>
            </p:extLst>
          </p:nvPr>
        </p:nvGraphicFramePr>
        <p:xfrm>
          <a:off x="190500" y="3575050"/>
          <a:ext cx="38481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917" name="Equation" r:id="rId7" imgW="3848040" imgH="419040" progId="Equation.DSMT4">
                  <p:embed/>
                </p:oleObj>
              </mc:Choice>
              <mc:Fallback>
                <p:oleObj name="Equation" r:id="rId7" imgW="384804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" y="3575050"/>
                        <a:ext cx="38481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7095473"/>
              </p:ext>
            </p:extLst>
          </p:nvPr>
        </p:nvGraphicFramePr>
        <p:xfrm>
          <a:off x="4711700" y="3427409"/>
          <a:ext cx="22225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918" name="Equation" r:id="rId9" imgW="2222280" imgH="736560" progId="Equation.DSMT4">
                  <p:embed/>
                </p:oleObj>
              </mc:Choice>
              <mc:Fallback>
                <p:oleObj name="Equation" r:id="rId9" imgW="222228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1700" y="3427409"/>
                        <a:ext cx="22225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8674113"/>
              </p:ext>
            </p:extLst>
          </p:nvPr>
        </p:nvGraphicFramePr>
        <p:xfrm>
          <a:off x="-7619" y="5033964"/>
          <a:ext cx="8137519" cy="6534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919" name="Equation" r:id="rId11" imgW="9804240" imgH="787320" progId="Equation.DSMT4">
                  <p:embed/>
                </p:oleObj>
              </mc:Choice>
              <mc:Fallback>
                <p:oleObj name="Equation" r:id="rId11" imgW="9804240" imgH="787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7619" y="5033964"/>
                        <a:ext cx="8137519" cy="6534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Left Brace 54"/>
          <p:cNvSpPr/>
          <p:nvPr/>
        </p:nvSpPr>
        <p:spPr>
          <a:xfrm rot="16200000">
            <a:off x="2125736" y="4305538"/>
            <a:ext cx="182880" cy="2895600"/>
          </a:xfrm>
          <a:prstGeom prst="leftBrac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0000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524000" y="5785786"/>
            <a:ext cx="1326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3 point rule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7" name="Left Brace 56"/>
          <p:cNvSpPr/>
          <p:nvPr/>
        </p:nvSpPr>
        <p:spPr>
          <a:xfrm rot="16200000">
            <a:off x="5875020" y="3674062"/>
            <a:ext cx="182880" cy="4160520"/>
          </a:xfrm>
          <a:prstGeom prst="leftBrac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0000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5279920" y="5825114"/>
            <a:ext cx="1326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4 point rule</a:t>
            </a:r>
            <a:endParaRPr lang="en-US" dirty="0">
              <a:solidFill>
                <a:srgbClr val="C00000"/>
              </a:solidFill>
            </a:endParaRPr>
          </a:p>
        </p:txBody>
      </p:sp>
      <p:graphicFrame>
        <p:nvGraphicFramePr>
          <p:cNvPr id="60" name="Object 5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9454745"/>
              </p:ext>
            </p:extLst>
          </p:nvPr>
        </p:nvGraphicFramePr>
        <p:xfrm>
          <a:off x="8069263" y="5099050"/>
          <a:ext cx="1087437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920" name="Equation" r:id="rId13" imgW="1206360" imgH="355320" progId="Equation.DSMT4">
                  <p:embed/>
                </p:oleObj>
              </mc:Choice>
              <mc:Fallback>
                <p:oleObj name="Equation" r:id="rId13" imgW="120636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69263" y="5099050"/>
                        <a:ext cx="1087437" cy="32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5" name="Group 64"/>
          <p:cNvGrpSpPr/>
          <p:nvPr/>
        </p:nvGrpSpPr>
        <p:grpSpPr>
          <a:xfrm>
            <a:off x="5715000" y="2590800"/>
            <a:ext cx="2450971" cy="369332"/>
            <a:chOff x="5715000" y="2590800"/>
            <a:chExt cx="2450971" cy="369332"/>
          </a:xfrm>
        </p:grpSpPr>
        <p:sp>
          <p:nvSpPr>
            <p:cNvPr id="63" name="TextBox 62"/>
            <p:cNvSpPr txBox="1"/>
            <p:nvPr/>
          </p:nvSpPr>
          <p:spPr>
            <a:xfrm>
              <a:off x="7391400" y="2590800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PFR2</a:t>
              </a:r>
              <a:endParaRPr lang="en-US" dirty="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5715000" y="2590800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CSTR1</a:t>
              </a:r>
              <a:endParaRPr lang="en-US" dirty="0"/>
            </a:p>
          </p:txBody>
        </p:sp>
      </p:grp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1476371"/>
              </p:ext>
            </p:extLst>
          </p:nvPr>
        </p:nvGraphicFramePr>
        <p:xfrm>
          <a:off x="4343400" y="4235604"/>
          <a:ext cx="40132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921" name="Equation" r:id="rId15" imgW="4012920" imgH="736560" progId="Equation.DSMT4">
                  <p:embed/>
                </p:oleObj>
              </mc:Choice>
              <mc:Fallback>
                <p:oleObj name="Equation" r:id="rId15" imgW="401292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4235604"/>
                        <a:ext cx="40132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TextBox 45"/>
          <p:cNvSpPr txBox="1"/>
          <p:nvPr/>
        </p:nvSpPr>
        <p:spPr>
          <a:xfrm>
            <a:off x="6019801" y="1210770"/>
            <a:ext cx="25243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Must evaluate as many </a:t>
            </a:r>
            <a:r>
              <a:rPr lang="en-US" sz="1600" b="1" dirty="0" err="1" smtClean="0">
                <a:solidFill>
                  <a:srgbClr val="FF0000"/>
                </a:solidFill>
              </a:rPr>
              <a:t>pts</a:t>
            </a:r>
            <a:r>
              <a:rPr lang="en-US" sz="1600" b="1" dirty="0" smtClean="0">
                <a:solidFill>
                  <a:srgbClr val="FF0000"/>
                </a:solidFill>
              </a:rPr>
              <a:t> as possible when the curve isn’t flat</a:t>
            </a:r>
            <a:endParaRPr lang="en-US" sz="1600" b="1" dirty="0">
              <a:solidFill>
                <a:srgbClr val="FF0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7027164" y="1972448"/>
            <a:ext cx="440436" cy="25456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6660996" y="2602374"/>
            <a:ext cx="0" cy="293226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4658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4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5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9" grpId="0"/>
      <p:bldP spid="55" grpId="0" animBg="1"/>
      <p:bldP spid="56" grpId="0"/>
      <p:bldP spid="57" grpId="0" animBg="1"/>
      <p:bldP spid="58" grpId="0"/>
      <p:bldP spid="4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8299876"/>
              </p:ext>
            </p:extLst>
          </p:nvPr>
        </p:nvGraphicFramePr>
        <p:xfrm>
          <a:off x="555363" y="3277552"/>
          <a:ext cx="3211513" cy="84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156" name="Equation" r:id="rId3" imgW="2920680" imgH="787320" progId="Equation.DSMT4">
                  <p:embed/>
                </p:oleObj>
              </mc:Choice>
              <mc:Fallback>
                <p:oleObj name="Equation" r:id="rId3" imgW="2920680" imgH="787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363" y="3277552"/>
                        <a:ext cx="3211513" cy="842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3561664"/>
              </p:ext>
            </p:extLst>
          </p:nvPr>
        </p:nvGraphicFramePr>
        <p:xfrm>
          <a:off x="2826543" y="2314099"/>
          <a:ext cx="3057525" cy="842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157" name="Equation" r:id="rId5" imgW="2781000" imgH="787320" progId="Equation.DSMT4">
                  <p:embed/>
                </p:oleObj>
              </mc:Choice>
              <mc:Fallback>
                <p:oleObj name="Equation" r:id="rId5" imgW="2781000" imgH="787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6543" y="2314099"/>
                        <a:ext cx="3057525" cy="842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52401" y="76200"/>
            <a:ext cx="8991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For a given C</a:t>
            </a:r>
            <a:r>
              <a:rPr lang="en-US" sz="2000" baseline="-25000" dirty="0" smtClean="0"/>
              <a:t>A0</a:t>
            </a:r>
            <a:r>
              <a:rPr lang="en-US" sz="2000" dirty="0" smtClean="0"/>
              <a:t>, the space time </a:t>
            </a:r>
            <a:r>
              <a:rPr lang="en-US" sz="2000" dirty="0" smtClean="0">
                <a:solidFill>
                  <a:srgbClr val="C00000"/>
                </a:solidFill>
                <a:latin typeface="Symbol" pitchFamily="18" charset="2"/>
              </a:rPr>
              <a:t>t</a:t>
            </a:r>
            <a:r>
              <a:rPr lang="en-US" sz="2000" dirty="0" smtClean="0"/>
              <a:t> needed to achieve </a:t>
            </a:r>
            <a:r>
              <a:rPr lang="en-US" sz="2000" dirty="0" smtClean="0">
                <a:solidFill>
                  <a:srgbClr val="0099CC"/>
                </a:solidFill>
              </a:rPr>
              <a:t>80% conversion </a:t>
            </a:r>
            <a:r>
              <a:rPr lang="en-US" sz="2000" dirty="0" smtClean="0"/>
              <a:t>in a CSTR is </a:t>
            </a:r>
            <a:r>
              <a:rPr lang="en-US" sz="2000" dirty="0" smtClean="0">
                <a:solidFill>
                  <a:srgbClr val="C00000"/>
                </a:solidFill>
              </a:rPr>
              <a:t>5 h</a:t>
            </a:r>
            <a:r>
              <a:rPr lang="en-US" sz="2000" dirty="0" smtClean="0"/>
              <a:t>.  Determine (if possible) the CSTR volume required to process </a:t>
            </a:r>
            <a:r>
              <a:rPr lang="en-US" sz="2000" dirty="0" smtClean="0">
                <a:solidFill>
                  <a:srgbClr val="0000FF"/>
                </a:solidFill>
              </a:rPr>
              <a:t>2 ft</a:t>
            </a:r>
            <a:r>
              <a:rPr lang="en-US" sz="2000" baseline="30000" dirty="0" smtClean="0">
                <a:solidFill>
                  <a:srgbClr val="0000FF"/>
                </a:solidFill>
              </a:rPr>
              <a:t>3</a:t>
            </a:r>
            <a:r>
              <a:rPr lang="en-US" sz="2000" dirty="0" smtClean="0">
                <a:solidFill>
                  <a:srgbClr val="0000FF"/>
                </a:solidFill>
              </a:rPr>
              <a:t>/min</a:t>
            </a:r>
            <a:r>
              <a:rPr lang="en-US" sz="2000" dirty="0" smtClean="0"/>
              <a:t> and achieve 80% conversion for the same reaction using the same C</a:t>
            </a:r>
            <a:r>
              <a:rPr lang="en-US" sz="2000" baseline="-25000" dirty="0" smtClean="0"/>
              <a:t>A0</a:t>
            </a:r>
            <a:r>
              <a:rPr lang="en-US" sz="2000" dirty="0" smtClean="0"/>
              <a:t>.  What is the space velocity (SV) for this system?</a:t>
            </a:r>
            <a:endParaRPr lang="en-US" sz="2000" dirty="0"/>
          </a:p>
        </p:txBody>
      </p:sp>
      <p:graphicFrame>
        <p:nvGraphicFramePr>
          <p:cNvPr id="512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5601027"/>
              </p:ext>
            </p:extLst>
          </p:nvPr>
        </p:nvGraphicFramePr>
        <p:xfrm>
          <a:off x="827088" y="1414463"/>
          <a:ext cx="7488237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158" name="Equation" r:id="rId7" imgW="4495680" imgH="507960" progId="Equation.DSMT4">
                  <p:embed/>
                </p:oleObj>
              </mc:Choice>
              <mc:Fallback>
                <p:oleObj name="Equation" r:id="rId7" imgW="4495680" imgH="507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1414463"/>
                        <a:ext cx="7488237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33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322239" y="3498978"/>
            <a:ext cx="8018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  <a:latin typeface="Symbol" pitchFamily="18" charset="2"/>
              </a:rPr>
              <a:t>t</a:t>
            </a:r>
            <a:r>
              <a:rPr lang="en-US" sz="2000" dirty="0" smtClean="0"/>
              <a:t>=</a:t>
            </a:r>
            <a:r>
              <a:rPr lang="en-US" sz="2000" dirty="0" smtClean="0">
                <a:solidFill>
                  <a:srgbClr val="C00000"/>
                </a:solidFill>
              </a:rPr>
              <a:t>5 h</a:t>
            </a:r>
            <a:endParaRPr lang="en-US" sz="2000" dirty="0">
              <a:solidFill>
                <a:srgbClr val="C00000"/>
              </a:solidFill>
              <a:latin typeface="Symbol" pitchFamily="18" charset="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09735" y="3514367"/>
            <a:ext cx="1378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u</a:t>
            </a:r>
            <a:r>
              <a:rPr lang="en-US" baseline="-25000" dirty="0" smtClean="0">
                <a:solidFill>
                  <a:srgbClr val="0000FF"/>
                </a:solidFill>
              </a:rPr>
              <a:t>0</a:t>
            </a:r>
            <a:r>
              <a:rPr lang="en-US" dirty="0" smtClean="0"/>
              <a:t>=</a:t>
            </a:r>
            <a:r>
              <a:rPr lang="en-US" dirty="0" smtClean="0">
                <a:solidFill>
                  <a:srgbClr val="0000FF"/>
                </a:solidFill>
              </a:rPr>
              <a:t>2 ft</a:t>
            </a:r>
            <a:r>
              <a:rPr lang="en-US" baseline="30000" dirty="0" smtClean="0">
                <a:solidFill>
                  <a:srgbClr val="0000FF"/>
                </a:solidFill>
              </a:rPr>
              <a:t>3</a:t>
            </a:r>
            <a:r>
              <a:rPr lang="en-US" dirty="0" smtClean="0">
                <a:solidFill>
                  <a:srgbClr val="0000FF"/>
                </a:solidFill>
              </a:rPr>
              <a:t>/min</a:t>
            </a:r>
            <a:endParaRPr lang="en-US" dirty="0">
              <a:solidFill>
                <a:srgbClr val="0000FF"/>
              </a:solidFill>
              <a:latin typeface="Symbol" pitchFamily="18" charset="2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6060814"/>
              </p:ext>
            </p:extLst>
          </p:nvPr>
        </p:nvGraphicFramePr>
        <p:xfrm>
          <a:off x="3321050" y="4234180"/>
          <a:ext cx="27178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159" name="Equation" r:id="rId9" imgW="2717640" imgH="863280" progId="Equation.DSMT4">
                  <p:embed/>
                </p:oleObj>
              </mc:Choice>
              <mc:Fallback>
                <p:oleObj name="Equation" r:id="rId9" imgW="2717640" imgH="863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1050" y="4234180"/>
                        <a:ext cx="27178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2847281"/>
              </p:ext>
            </p:extLst>
          </p:nvPr>
        </p:nvGraphicFramePr>
        <p:xfrm>
          <a:off x="6797675" y="4488180"/>
          <a:ext cx="1587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160" name="Equation" r:id="rId11" imgW="1587240" imgH="355320" progId="Equation.DSMT4">
                  <p:embed/>
                </p:oleObj>
              </mc:Choice>
              <mc:Fallback>
                <p:oleObj name="Equation" r:id="rId11" imgW="158724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7675" y="4488180"/>
                        <a:ext cx="15875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918676"/>
              </p:ext>
            </p:extLst>
          </p:nvPr>
        </p:nvGraphicFramePr>
        <p:xfrm>
          <a:off x="2778125" y="5216208"/>
          <a:ext cx="1282700" cy="658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161" name="Equation" r:id="rId13" imgW="1396800" imgH="660240" progId="Equation.DSMT4">
                  <p:embed/>
                </p:oleObj>
              </mc:Choice>
              <mc:Fallback>
                <p:oleObj name="Equation" r:id="rId13" imgW="1396800" imgH="660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8125" y="5216208"/>
                        <a:ext cx="1282700" cy="658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33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600200" y="5160645"/>
            <a:ext cx="114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/>
              <a:t>Space velocity:</a:t>
            </a:r>
            <a:endParaRPr lang="en-US" sz="2000" dirty="0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1106841"/>
              </p:ext>
            </p:extLst>
          </p:nvPr>
        </p:nvGraphicFramePr>
        <p:xfrm>
          <a:off x="4400550" y="5235258"/>
          <a:ext cx="26924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162" name="Equation" r:id="rId15" imgW="2692080" imgH="634680" progId="Equation.DSMT4">
                  <p:embed/>
                </p:oleObj>
              </mc:Choice>
              <mc:Fallback>
                <p:oleObj name="Equation" r:id="rId15" imgW="2692080" imgH="634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0550" y="5235258"/>
                        <a:ext cx="2692400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45148" y="5922109"/>
            <a:ext cx="88537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7030A0"/>
                </a:solidFill>
              </a:rPr>
              <a:t>Notice that we did not need to solve the CSTR design equation to solve this problem.</a:t>
            </a:r>
          </a:p>
          <a:p>
            <a:pPr algn="ctr"/>
            <a:r>
              <a:rPr lang="en-US" dirty="0" smtClean="0">
                <a:solidFill>
                  <a:srgbClr val="7030A0"/>
                </a:solidFill>
              </a:rPr>
              <a:t>Also, this answer does not depend on the type of flow reactor used.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679425" y="3498978"/>
            <a:ext cx="9749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99CC"/>
                </a:solidFill>
              </a:rPr>
              <a:t>X</a:t>
            </a:r>
            <a:r>
              <a:rPr lang="en-US" sz="2000" baseline="-25000" dirty="0" smtClean="0">
                <a:solidFill>
                  <a:srgbClr val="0099CC"/>
                </a:solidFill>
              </a:rPr>
              <a:t>A</a:t>
            </a:r>
            <a:r>
              <a:rPr lang="en-US" sz="2000" dirty="0" smtClean="0"/>
              <a:t>=</a:t>
            </a:r>
            <a:r>
              <a:rPr lang="en-US" sz="2000" dirty="0" smtClean="0">
                <a:solidFill>
                  <a:srgbClr val="0099CC"/>
                </a:solidFill>
              </a:rPr>
              <a:t>0.8</a:t>
            </a:r>
            <a:endParaRPr lang="en-US" sz="2000" dirty="0">
              <a:solidFill>
                <a:srgbClr val="0099CC"/>
              </a:solidFill>
              <a:latin typeface="Symbol" pitchFamily="18" charset="2"/>
            </a:endParaRPr>
          </a:p>
        </p:txBody>
      </p:sp>
      <p:graphicFrame>
        <p:nvGraphicFramePr>
          <p:cNvPr id="51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4443229"/>
              </p:ext>
            </p:extLst>
          </p:nvPr>
        </p:nvGraphicFramePr>
        <p:xfrm>
          <a:off x="247650" y="2305050"/>
          <a:ext cx="233045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163" name="Equation" r:id="rId17" imgW="2120760" imgH="787320" progId="Equation.DSMT4">
                  <p:embed/>
                </p:oleObj>
              </mc:Choice>
              <mc:Fallback>
                <p:oleObj name="Equation" r:id="rId17" imgW="2120760" imgH="787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" y="2305050"/>
                        <a:ext cx="233045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7121556"/>
              </p:ext>
            </p:extLst>
          </p:nvPr>
        </p:nvGraphicFramePr>
        <p:xfrm>
          <a:off x="5943600" y="2278380"/>
          <a:ext cx="2778125" cy="842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164" name="Equation" r:id="rId19" imgW="2527200" imgH="787320" progId="Equation.DSMT4">
                  <p:embed/>
                </p:oleObj>
              </mc:Choice>
              <mc:Fallback>
                <p:oleObj name="Equation" r:id="rId19" imgW="2527200" imgH="787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2278380"/>
                        <a:ext cx="2778125" cy="842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7561245"/>
              </p:ext>
            </p:extLst>
          </p:nvPr>
        </p:nvGraphicFramePr>
        <p:xfrm>
          <a:off x="758825" y="4323874"/>
          <a:ext cx="1803400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165" name="Equation" r:id="rId21" imgW="1955520" imgH="685800" progId="Equation.DSMT4">
                  <p:embed/>
                </p:oleObj>
              </mc:Choice>
              <mc:Fallback>
                <p:oleObj name="Equation" r:id="rId21" imgW="195552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8825" y="4323874"/>
                        <a:ext cx="1803400" cy="684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33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82774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2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1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1" grpId="0"/>
      <p:bldP spid="13" grpId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Picture 716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2687406"/>
            <a:ext cx="3423717" cy="2651760"/>
          </a:xfrm>
          <a:prstGeom prst="rect">
            <a:avLst/>
          </a:prstGeom>
        </p:spPr>
      </p:pic>
      <p:graphicFrame>
        <p:nvGraphicFramePr>
          <p:cNvPr id="717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3649349"/>
              </p:ext>
            </p:extLst>
          </p:nvPr>
        </p:nvGraphicFramePr>
        <p:xfrm>
          <a:off x="6045200" y="3962400"/>
          <a:ext cx="3111500" cy="820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838" name="Equation" r:id="rId5" imgW="3454200" imgH="914400" progId="Equation.DSMT4">
                  <p:embed/>
                </p:oleObj>
              </mc:Choice>
              <mc:Fallback>
                <p:oleObj name="Equation" r:id="rId5" imgW="3454200" imgH="914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5200" y="3962400"/>
                        <a:ext cx="3111500" cy="820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76200" y="0"/>
            <a:ext cx="899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product is produced by a </a:t>
            </a:r>
            <a:r>
              <a:rPr lang="en-US" dirty="0" err="1" smtClean="0"/>
              <a:t>nonisothermal</a:t>
            </a:r>
            <a:r>
              <a:rPr lang="en-US" dirty="0" smtClean="0"/>
              <a:t>, </a:t>
            </a:r>
            <a:r>
              <a:rPr lang="en-US" dirty="0" err="1" smtClean="0"/>
              <a:t>nonelementary</a:t>
            </a:r>
            <a:r>
              <a:rPr lang="en-US" dirty="0" smtClean="0"/>
              <a:t>, multiple-reaction mechanism.  Assume the volumetric flow rate is constant &amp; the same in both reactors. Data for this reaction is shown in the graph below.  </a:t>
            </a:r>
            <a:r>
              <a:rPr lang="en-US" dirty="0" smtClean="0">
                <a:solidFill>
                  <a:srgbClr val="0000FF"/>
                </a:solidFill>
              </a:rPr>
              <a:t>Use this graph to determine which of the 2 configurations that follow give the smaller total reactor volume. </a:t>
            </a:r>
            <a:endParaRPr lang="en-US" dirty="0">
              <a:solidFill>
                <a:srgbClr val="0000FF"/>
              </a:solidFill>
            </a:endParaRPr>
          </a:p>
        </p:txBody>
      </p:sp>
      <p:grpSp>
        <p:nvGrpSpPr>
          <p:cNvPr id="3" name="Group 25"/>
          <p:cNvGrpSpPr/>
          <p:nvPr/>
        </p:nvGrpSpPr>
        <p:grpSpPr>
          <a:xfrm>
            <a:off x="4429432" y="1219200"/>
            <a:ext cx="4638368" cy="1371600"/>
            <a:chOff x="0" y="762000"/>
            <a:chExt cx="4638368" cy="1371600"/>
          </a:xfrm>
        </p:grpSpPr>
        <p:grpSp>
          <p:nvGrpSpPr>
            <p:cNvPr id="4" name="Group 22"/>
            <p:cNvGrpSpPr/>
            <p:nvPr/>
          </p:nvGrpSpPr>
          <p:grpSpPr>
            <a:xfrm>
              <a:off x="0" y="762000"/>
              <a:ext cx="4638368" cy="1295401"/>
              <a:chOff x="381000" y="762000"/>
              <a:chExt cx="4638368" cy="1295401"/>
            </a:xfrm>
          </p:grpSpPr>
          <p:grpSp>
            <p:nvGrpSpPr>
              <p:cNvPr id="7" name="Group 6"/>
              <p:cNvGrpSpPr/>
              <p:nvPr/>
            </p:nvGrpSpPr>
            <p:grpSpPr>
              <a:xfrm>
                <a:off x="381000" y="762000"/>
                <a:ext cx="4638368" cy="1143000"/>
                <a:chOff x="4953000" y="914400"/>
                <a:chExt cx="4638368" cy="1143000"/>
              </a:xfrm>
            </p:grpSpPr>
            <p:sp>
              <p:nvSpPr>
                <p:cNvPr id="10" name="Line 23"/>
                <p:cNvSpPr>
                  <a:spLocks noChangeShapeType="1"/>
                </p:cNvSpPr>
                <p:nvPr/>
              </p:nvSpPr>
              <p:spPr bwMode="auto">
                <a:xfrm>
                  <a:off x="5296085" y="1352550"/>
                  <a:ext cx="82232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" name="AutoShape 24"/>
                <p:cNvSpPr>
                  <a:spLocks noChangeArrowheads="1"/>
                </p:cNvSpPr>
                <p:nvPr/>
              </p:nvSpPr>
              <p:spPr bwMode="auto">
                <a:xfrm rot="5400000">
                  <a:off x="6426385" y="852488"/>
                  <a:ext cx="420688" cy="1001713"/>
                </a:xfrm>
                <a:prstGeom prst="can">
                  <a:avLst>
                    <a:gd name="adj" fmla="val 39610"/>
                  </a:avLst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" name="Line 26"/>
                <p:cNvSpPr>
                  <a:spLocks noChangeShapeType="1"/>
                </p:cNvSpPr>
                <p:nvPr/>
              </p:nvSpPr>
              <p:spPr bwMode="auto">
                <a:xfrm>
                  <a:off x="7069323" y="1352550"/>
                  <a:ext cx="55562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4953000" y="990600"/>
                  <a:ext cx="1066800" cy="369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>
                  <a:outerShdw dist="25400" sx="1000" sy="1000" algn="ctr" rotWithShape="0">
                    <a:srgbClr val="000000"/>
                  </a:outerShdw>
                </a:effectLst>
              </p:spPr>
              <p:txBody>
                <a:bodyPr wrap="square"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  <a:defRPr/>
                  </a:pPr>
                  <a:r>
                    <a:rPr lang="en-US" altLang="en-US" u="none" dirty="0" smtClean="0">
                      <a:latin typeface="Helvetica" pitchFamily="34" charset="0"/>
                    </a:rPr>
                    <a:t>F</a:t>
                  </a:r>
                  <a:r>
                    <a:rPr lang="en-US" altLang="en-US" u="none" baseline="-25000" dirty="0" smtClean="0">
                      <a:latin typeface="Helvetica" pitchFamily="34" charset="0"/>
                    </a:rPr>
                    <a:t>A0</a:t>
                  </a:r>
                  <a:r>
                    <a:rPr lang="en-US" altLang="en-US" u="none" dirty="0" smtClean="0">
                      <a:latin typeface="Helvetica" pitchFamily="34" charset="0"/>
                    </a:rPr>
                    <a:t>, X</a:t>
                  </a:r>
                  <a:r>
                    <a:rPr lang="en-US" altLang="en-US" u="none" baseline="-25000" dirty="0" smtClean="0">
                      <a:latin typeface="Helvetica" pitchFamily="34" charset="0"/>
                    </a:rPr>
                    <a:t>0</a:t>
                  </a:r>
                  <a:endParaRPr lang="en-US" altLang="en-US" u="none" dirty="0">
                    <a:latin typeface="Helvetica" pitchFamily="34" charset="0"/>
                  </a:endParaRPr>
                </a:p>
              </p:txBody>
            </p:sp>
            <p:sp>
              <p:nvSpPr>
                <p:cNvPr id="14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7010400" y="914400"/>
                  <a:ext cx="914400" cy="369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>
                  <a:outerShdw dist="25400" sx="1000" sy="1000" algn="ctr" rotWithShape="0">
                    <a:srgbClr val="000000"/>
                  </a:outerShdw>
                </a:effectLst>
              </p:spPr>
              <p:txBody>
                <a:bodyPr wrap="square"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  <a:defRPr/>
                  </a:pPr>
                  <a:r>
                    <a:rPr lang="en-US" altLang="en-US" u="none" dirty="0" smtClean="0">
                      <a:latin typeface="Helvetica" pitchFamily="34" charset="0"/>
                    </a:rPr>
                    <a:t>X</a:t>
                  </a:r>
                  <a:r>
                    <a:rPr lang="en-US" altLang="en-US" baseline="-25000" dirty="0" smtClean="0">
                      <a:latin typeface="Helvetica" pitchFamily="34" charset="0"/>
                    </a:rPr>
                    <a:t>1</a:t>
                  </a:r>
                  <a:r>
                    <a:rPr lang="en-US" altLang="en-US" dirty="0" smtClean="0">
                      <a:latin typeface="Helvetica" pitchFamily="34" charset="0"/>
                    </a:rPr>
                    <a:t>=0.3</a:t>
                  </a:r>
                  <a:endParaRPr lang="en-US" altLang="en-US" u="none" dirty="0">
                    <a:latin typeface="Helvetica" pitchFamily="34" charset="0"/>
                  </a:endParaRPr>
                </a:p>
              </p:txBody>
            </p:sp>
            <p:sp>
              <p:nvSpPr>
                <p:cNvPr id="15" name="Oval 13"/>
                <p:cNvSpPr>
                  <a:spLocks noChangeArrowheads="1"/>
                </p:cNvSpPr>
                <p:nvPr/>
              </p:nvSpPr>
              <p:spPr bwMode="auto">
                <a:xfrm>
                  <a:off x="7876032" y="1905000"/>
                  <a:ext cx="381000" cy="152400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6" name="Oval 14"/>
                <p:cNvSpPr>
                  <a:spLocks noChangeArrowheads="1"/>
                </p:cNvSpPr>
                <p:nvPr/>
              </p:nvSpPr>
              <p:spPr bwMode="auto">
                <a:xfrm>
                  <a:off x="7495032" y="1905000"/>
                  <a:ext cx="381000" cy="152400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7" name="Line 19"/>
                <p:cNvSpPr>
                  <a:spLocks noChangeShapeType="1"/>
                </p:cNvSpPr>
                <p:nvPr/>
              </p:nvSpPr>
              <p:spPr bwMode="auto">
                <a:xfrm>
                  <a:off x="7638288" y="1344168"/>
                  <a:ext cx="0" cy="27432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>
                  <a:outerShdw dist="35921" sx="1000" sy="1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8058911" y="1362456"/>
                  <a:ext cx="73152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/>
                </a:ln>
                <a:effectLst>
                  <a:outerShdw dist="35921" sx="1000" sy="1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9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8058912" y="1362456"/>
                  <a:ext cx="0" cy="36576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dist="35921" sx="1000" sy="1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0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8676968" y="1171876"/>
                  <a:ext cx="914400" cy="369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>
                  <a:outerShdw dist="25400" sx="1000" sy="1000" algn="ctr" rotWithShape="0">
                    <a:srgbClr val="000000"/>
                  </a:outerShdw>
                </a:effectLst>
              </p:spPr>
              <p:txBody>
                <a:bodyPr wrap="square"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  <a:defRPr/>
                  </a:pPr>
                  <a:r>
                    <a:rPr lang="en-US" altLang="en-US" u="none" dirty="0" smtClean="0">
                      <a:latin typeface="Helvetica" pitchFamily="34" charset="0"/>
                    </a:rPr>
                    <a:t>X</a:t>
                  </a:r>
                  <a:r>
                    <a:rPr lang="en-US" altLang="en-US" baseline="-25000" dirty="0" smtClean="0">
                      <a:latin typeface="Helvetica" pitchFamily="34" charset="0"/>
                    </a:rPr>
                    <a:t>2</a:t>
                  </a:r>
                  <a:r>
                    <a:rPr lang="en-US" altLang="en-US" dirty="0" smtClean="0">
                      <a:latin typeface="Helvetica" pitchFamily="34" charset="0"/>
                    </a:rPr>
                    <a:t>=0.7</a:t>
                  </a:r>
                  <a:endParaRPr lang="en-US" altLang="en-US" u="none" dirty="0">
                    <a:latin typeface="Helvetica" pitchFamily="34" charset="0"/>
                  </a:endParaRPr>
                </a:p>
              </p:txBody>
            </p:sp>
          </p:grpSp>
          <p:sp>
            <p:nvSpPr>
              <p:cNvPr id="8" name="Rectangle 11"/>
              <p:cNvSpPr>
                <a:spLocks noChangeArrowheads="1"/>
              </p:cNvSpPr>
              <p:nvPr/>
            </p:nvSpPr>
            <p:spPr bwMode="auto">
              <a:xfrm>
                <a:off x="2780072" y="1447801"/>
                <a:ext cx="1066799" cy="609600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altLang="en-US">
                  <a:solidFill>
                    <a:srgbClr val="FFFF00"/>
                  </a:solidFill>
                  <a:latin typeface="Helvetica" pitchFamily="34" charset="0"/>
                </a:endParaRPr>
              </a:p>
            </p:txBody>
          </p:sp>
          <p:sp>
            <p:nvSpPr>
              <p:cNvPr id="9" name="Line 12"/>
              <p:cNvSpPr>
                <a:spLocks noChangeShapeType="1"/>
              </p:cNvSpPr>
              <p:nvPr/>
            </p:nvSpPr>
            <p:spPr bwMode="auto">
              <a:xfrm>
                <a:off x="3306096" y="1158240"/>
                <a:ext cx="0" cy="64008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>
                <a:outerShdw dist="35921" sx="1000" sy="1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5" name="Rectangle 4"/>
            <p:cNvSpPr/>
            <p:nvPr/>
          </p:nvSpPr>
          <p:spPr>
            <a:xfrm>
              <a:off x="152400" y="762000"/>
              <a:ext cx="4419600" cy="1371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28600" y="1676400"/>
              <a:ext cx="10438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Config</a:t>
              </a:r>
              <a:r>
                <a:rPr lang="en-US" dirty="0" smtClean="0"/>
                <a:t> 2</a:t>
              </a:r>
              <a:endParaRPr lang="en-US" dirty="0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83796" y="1219200"/>
            <a:ext cx="4446640" cy="1371600"/>
            <a:chOff x="4648200" y="1357746"/>
            <a:chExt cx="4446640" cy="1371600"/>
          </a:xfrm>
        </p:grpSpPr>
        <p:sp>
          <p:nvSpPr>
            <p:cNvPr id="21" name="Line 22"/>
            <p:cNvSpPr>
              <a:spLocks noChangeShapeType="1"/>
            </p:cNvSpPr>
            <p:nvPr/>
          </p:nvSpPr>
          <p:spPr bwMode="auto">
            <a:xfrm flipV="1">
              <a:off x="5851568" y="1823009"/>
              <a:ext cx="0" cy="36576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dist="35921" sx="1000" sy="1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Rectangle 11"/>
            <p:cNvSpPr>
              <a:spLocks noChangeArrowheads="1"/>
            </p:cNvSpPr>
            <p:nvPr/>
          </p:nvSpPr>
          <p:spPr bwMode="auto">
            <a:xfrm>
              <a:off x="5144728" y="2060754"/>
              <a:ext cx="1066799" cy="60960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altLang="en-US">
                <a:solidFill>
                  <a:srgbClr val="FFFF00"/>
                </a:solidFill>
                <a:latin typeface="Helvetica" pitchFamily="34" charset="0"/>
              </a:endParaRPr>
            </a:p>
          </p:txBody>
        </p:sp>
        <p:sp>
          <p:nvSpPr>
            <p:cNvPr id="23" name="Line 12"/>
            <p:cNvSpPr>
              <a:spLocks noChangeShapeType="1"/>
            </p:cNvSpPr>
            <p:nvPr/>
          </p:nvSpPr>
          <p:spPr bwMode="auto">
            <a:xfrm>
              <a:off x="5670752" y="1790857"/>
              <a:ext cx="0" cy="6400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dist="35921" sx="1000" sy="1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Oval 13"/>
            <p:cNvSpPr>
              <a:spLocks noChangeArrowheads="1"/>
            </p:cNvSpPr>
            <p:nvPr/>
          </p:nvSpPr>
          <p:spPr bwMode="auto">
            <a:xfrm>
              <a:off x="5668296" y="2402426"/>
              <a:ext cx="381000" cy="1524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Oval 14"/>
            <p:cNvSpPr>
              <a:spLocks noChangeArrowheads="1"/>
            </p:cNvSpPr>
            <p:nvPr/>
          </p:nvSpPr>
          <p:spPr bwMode="auto">
            <a:xfrm>
              <a:off x="5287296" y="2402426"/>
              <a:ext cx="381000" cy="1524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Text Box 23"/>
            <p:cNvSpPr txBox="1">
              <a:spLocks noChangeArrowheads="1"/>
            </p:cNvSpPr>
            <p:nvPr/>
          </p:nvSpPr>
          <p:spPr bwMode="auto">
            <a:xfrm>
              <a:off x="5715000" y="1439645"/>
              <a:ext cx="9144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25400" sx="1000" sy="1000" algn="ctr" rotWithShape="0">
                <a:srgbClr val="000000"/>
              </a:outerShdw>
            </a:effectLst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altLang="en-US" u="none" dirty="0" smtClean="0">
                  <a:latin typeface="Helvetica" pitchFamily="34" charset="0"/>
                </a:rPr>
                <a:t>X</a:t>
              </a:r>
              <a:r>
                <a:rPr lang="en-US" altLang="en-US" baseline="-25000" dirty="0" smtClean="0">
                  <a:latin typeface="Helvetica" pitchFamily="34" charset="0"/>
                </a:rPr>
                <a:t>1</a:t>
              </a:r>
              <a:r>
                <a:rPr lang="en-US" altLang="en-US" dirty="0" smtClean="0">
                  <a:latin typeface="Helvetica" pitchFamily="34" charset="0"/>
                </a:rPr>
                <a:t>=0.3</a:t>
              </a:r>
              <a:endParaRPr lang="en-US" altLang="en-US" u="none" dirty="0">
                <a:latin typeface="Helvetica" pitchFamily="34" charset="0"/>
              </a:endParaRPr>
            </a:p>
          </p:txBody>
        </p:sp>
        <p:sp>
          <p:nvSpPr>
            <p:cNvPr id="27" name="Line 19"/>
            <p:cNvSpPr>
              <a:spLocks noChangeShapeType="1"/>
            </p:cNvSpPr>
            <p:nvPr/>
          </p:nvSpPr>
          <p:spPr bwMode="auto">
            <a:xfrm>
              <a:off x="5429864" y="1949746"/>
              <a:ext cx="0" cy="27432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>
              <a:outerShdw dist="35921" sx="1000" sy="1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23"/>
            <p:cNvSpPr txBox="1">
              <a:spLocks noChangeArrowheads="1"/>
            </p:cNvSpPr>
            <p:nvPr/>
          </p:nvSpPr>
          <p:spPr bwMode="auto">
            <a:xfrm>
              <a:off x="4648200" y="1586346"/>
              <a:ext cx="10668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25400" sx="1000" sy="1000" algn="ctr" rotWithShape="0">
                <a:srgbClr val="000000"/>
              </a:outerShdw>
            </a:effectLst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altLang="en-US" u="none" dirty="0" smtClean="0">
                  <a:latin typeface="Helvetica" pitchFamily="34" charset="0"/>
                </a:rPr>
                <a:t>F</a:t>
              </a:r>
              <a:r>
                <a:rPr lang="en-US" altLang="en-US" u="none" baseline="-25000" dirty="0" smtClean="0">
                  <a:latin typeface="Helvetica" pitchFamily="34" charset="0"/>
                </a:rPr>
                <a:t>A0</a:t>
              </a:r>
              <a:r>
                <a:rPr lang="en-US" altLang="en-US" u="none" dirty="0" smtClean="0">
                  <a:latin typeface="Helvetica" pitchFamily="34" charset="0"/>
                </a:rPr>
                <a:t>, X</a:t>
              </a:r>
              <a:r>
                <a:rPr lang="en-US" altLang="en-US" u="none" baseline="-25000" dirty="0" smtClean="0">
                  <a:latin typeface="Helvetica" pitchFamily="34" charset="0"/>
                </a:rPr>
                <a:t>0</a:t>
              </a:r>
              <a:endParaRPr lang="en-US" altLang="en-US" u="none" dirty="0">
                <a:latin typeface="Helvetica" pitchFamily="34" charset="0"/>
              </a:endParaRPr>
            </a:p>
          </p:txBody>
        </p:sp>
        <p:sp>
          <p:nvSpPr>
            <p:cNvPr id="29" name="AutoShape 24"/>
            <p:cNvSpPr>
              <a:spLocks noChangeArrowheads="1"/>
            </p:cNvSpPr>
            <p:nvPr/>
          </p:nvSpPr>
          <p:spPr bwMode="auto">
            <a:xfrm rot="5400000">
              <a:off x="6843713" y="1308122"/>
              <a:ext cx="420688" cy="1001713"/>
            </a:xfrm>
            <a:prstGeom prst="can">
              <a:avLst>
                <a:gd name="adj" fmla="val 39610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Line 20"/>
            <p:cNvSpPr>
              <a:spLocks noChangeShapeType="1"/>
            </p:cNvSpPr>
            <p:nvPr/>
          </p:nvSpPr>
          <p:spPr bwMode="auto">
            <a:xfrm flipV="1">
              <a:off x="7467600" y="1814946"/>
              <a:ext cx="7315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/>
            </a:ln>
            <a:effectLst>
              <a:outerShdw dist="35921" sx="1000" sy="1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23"/>
            <p:cNvSpPr txBox="1">
              <a:spLocks noChangeArrowheads="1"/>
            </p:cNvSpPr>
            <p:nvPr/>
          </p:nvSpPr>
          <p:spPr bwMode="auto">
            <a:xfrm>
              <a:off x="8096864" y="1635506"/>
              <a:ext cx="9144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25400" sx="1000" sy="1000" algn="ctr" rotWithShape="0">
                <a:srgbClr val="000000"/>
              </a:outerShdw>
            </a:effectLst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altLang="en-US" u="none" dirty="0" smtClean="0">
                  <a:latin typeface="Helvetica" pitchFamily="34" charset="0"/>
                </a:rPr>
                <a:t>X</a:t>
              </a:r>
              <a:r>
                <a:rPr lang="en-US" altLang="en-US" baseline="-25000" dirty="0" smtClean="0">
                  <a:latin typeface="Helvetica" pitchFamily="34" charset="0"/>
                </a:rPr>
                <a:t>2</a:t>
              </a:r>
              <a:r>
                <a:rPr lang="en-US" altLang="en-US" dirty="0" smtClean="0">
                  <a:latin typeface="Helvetica" pitchFamily="34" charset="0"/>
                </a:rPr>
                <a:t>=0.7</a:t>
              </a:r>
              <a:endParaRPr lang="en-US" altLang="en-US" u="none" dirty="0">
                <a:latin typeface="Helvetica" pitchFamily="34" charset="0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4675240" y="1357746"/>
              <a:ext cx="4419600" cy="1371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934200" y="2195946"/>
              <a:ext cx="10438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Config</a:t>
              </a:r>
              <a:r>
                <a:rPr lang="en-US" dirty="0" smtClean="0"/>
                <a:t> 1</a:t>
              </a:r>
              <a:endParaRPr lang="en-US" dirty="0"/>
            </a:p>
          </p:txBody>
        </p:sp>
        <p:sp>
          <p:nvSpPr>
            <p:cNvPr id="34" name="Line 20"/>
            <p:cNvSpPr>
              <a:spLocks noChangeShapeType="1"/>
            </p:cNvSpPr>
            <p:nvPr/>
          </p:nvSpPr>
          <p:spPr bwMode="auto">
            <a:xfrm flipV="1">
              <a:off x="5832764" y="1801054"/>
              <a:ext cx="7315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/>
            </a:ln>
            <a:effectLst>
              <a:outerShdw dist="35921" sx="1000" sy="1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Line 26"/>
            <p:cNvSpPr>
              <a:spLocks noChangeShapeType="1"/>
            </p:cNvSpPr>
            <p:nvPr/>
          </p:nvSpPr>
          <p:spPr bwMode="auto">
            <a:xfrm>
              <a:off x="4881681" y="1936173"/>
              <a:ext cx="55562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71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7277429"/>
              </p:ext>
            </p:extLst>
          </p:nvPr>
        </p:nvGraphicFramePr>
        <p:xfrm>
          <a:off x="5677218" y="2644775"/>
          <a:ext cx="3471862" cy="703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839" name="Equation" r:id="rId7" imgW="3873240" imgH="787320" progId="Equation.DSMT4">
                  <p:embed/>
                </p:oleObj>
              </mc:Choice>
              <mc:Fallback>
                <p:oleObj name="Equation" r:id="rId7" imgW="3873240" imgH="787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7218" y="2644775"/>
                        <a:ext cx="3471862" cy="703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8" name="Group 47"/>
          <p:cNvGrpSpPr/>
          <p:nvPr/>
        </p:nvGrpSpPr>
        <p:grpSpPr>
          <a:xfrm>
            <a:off x="6934200" y="3322320"/>
            <a:ext cx="2148840" cy="487680"/>
            <a:chOff x="6934200" y="3398520"/>
            <a:chExt cx="2148840" cy="487680"/>
          </a:xfrm>
        </p:grpSpPr>
        <p:sp>
          <p:nvSpPr>
            <p:cNvPr id="39" name="Left Brace 38"/>
            <p:cNvSpPr/>
            <p:nvPr/>
          </p:nvSpPr>
          <p:spPr>
            <a:xfrm rot="16200000">
              <a:off x="7917180" y="2415540"/>
              <a:ext cx="182880" cy="2148840"/>
            </a:xfrm>
            <a:prstGeom prst="leftBrac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7126987" y="3516868"/>
              <a:ext cx="18646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Shown on graph</a:t>
              </a:r>
              <a:endParaRPr lang="en-US" dirty="0"/>
            </a:p>
          </p:txBody>
        </p:sp>
      </p:grpSp>
      <p:graphicFrame>
        <p:nvGraphicFramePr>
          <p:cNvPr id="717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6123018"/>
              </p:ext>
            </p:extLst>
          </p:nvPr>
        </p:nvGraphicFramePr>
        <p:xfrm>
          <a:off x="3482975" y="3986213"/>
          <a:ext cx="2595563" cy="820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840" name="Equation" r:id="rId9" imgW="2882880" imgH="914400" progId="Equation.DSMT4">
                  <p:embed/>
                </p:oleObj>
              </mc:Choice>
              <mc:Fallback>
                <p:oleObj name="Equation" r:id="rId9" imgW="2882880" imgH="914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2975" y="3986213"/>
                        <a:ext cx="2595563" cy="820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Left Brace 45"/>
          <p:cNvSpPr/>
          <p:nvPr/>
        </p:nvSpPr>
        <p:spPr>
          <a:xfrm rot="16200000" flipH="1">
            <a:off x="8136082" y="2998817"/>
            <a:ext cx="198120" cy="1737360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7144146"/>
              </p:ext>
            </p:extLst>
          </p:nvPr>
        </p:nvGraphicFramePr>
        <p:xfrm>
          <a:off x="3464243" y="2644775"/>
          <a:ext cx="2200275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841" name="Equation" r:id="rId11" imgW="2463480" imgH="787320" progId="Equation.DSMT4">
                  <p:embed/>
                </p:oleObj>
              </mc:Choice>
              <mc:Fallback>
                <p:oleObj name="Equation" r:id="rId11" imgW="2463480" imgH="787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4243" y="2644775"/>
                        <a:ext cx="2200275" cy="701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TextBox 50"/>
          <p:cNvSpPr txBox="1"/>
          <p:nvPr/>
        </p:nvSpPr>
        <p:spPr>
          <a:xfrm>
            <a:off x="304800" y="5334000"/>
            <a:ext cx="83777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>
              <a:buFont typeface="Arial" pitchFamily="34" charset="0"/>
              <a:buChar char="•"/>
            </a:pPr>
            <a:r>
              <a:rPr lang="en-US" dirty="0" smtClean="0"/>
              <a:t>Since </a:t>
            </a:r>
            <a:r>
              <a:rPr lang="en-US" i="1" dirty="0" smtClean="0">
                <a:solidFill>
                  <a:srgbClr val="0000FF"/>
                </a:solidFill>
                <a:latin typeface="Symbol" pitchFamily="18" charset="2"/>
              </a:rPr>
              <a:t>u</a:t>
            </a:r>
            <a:r>
              <a:rPr lang="en-US" baseline="-25000" dirty="0" smtClean="0">
                <a:solidFill>
                  <a:srgbClr val="0000FF"/>
                </a:solidFill>
              </a:rPr>
              <a:t>0</a:t>
            </a:r>
            <a:r>
              <a:rPr lang="en-US" dirty="0" smtClean="0"/>
              <a:t> is the same in both reactors, we can use this graph to compare the 2 configurations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dirty="0" smtClean="0"/>
              <a:t>PFR- volume is</a:t>
            </a:r>
            <a:r>
              <a:rPr lang="en-US" i="1" dirty="0" smtClean="0"/>
              <a:t> </a:t>
            </a:r>
            <a:r>
              <a:rPr lang="en-US" i="1" dirty="0">
                <a:solidFill>
                  <a:srgbClr val="0000FF"/>
                </a:solidFill>
                <a:latin typeface="Symbol" pitchFamily="18" charset="2"/>
              </a:rPr>
              <a:t>u</a:t>
            </a:r>
            <a:r>
              <a:rPr lang="en-US" baseline="-25000" dirty="0" smtClean="0">
                <a:solidFill>
                  <a:srgbClr val="0000FF"/>
                </a:solidFill>
              </a:rPr>
              <a:t>0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multiplied by the area under the curve between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A,in</a:t>
            </a:r>
            <a:r>
              <a:rPr lang="en-US" dirty="0" smtClean="0"/>
              <a:t> &amp;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A,out</a:t>
            </a:r>
            <a:endParaRPr lang="en-US" dirty="0" smtClean="0"/>
          </a:p>
          <a:p>
            <a:pPr marL="176213" indent="-176213">
              <a:buFont typeface="Arial" pitchFamily="34" charset="0"/>
              <a:buChar char="•"/>
            </a:pPr>
            <a:r>
              <a:rPr lang="en-US" dirty="0" smtClean="0"/>
              <a:t>CSTR- volume is </a:t>
            </a:r>
            <a:r>
              <a:rPr lang="en-US" i="1" dirty="0">
                <a:solidFill>
                  <a:srgbClr val="0000FF"/>
                </a:solidFill>
                <a:latin typeface="Symbol" pitchFamily="18" charset="2"/>
              </a:rPr>
              <a:t>u</a:t>
            </a:r>
            <a:r>
              <a:rPr lang="en-US" baseline="-25000" dirty="0" smtClean="0">
                <a:solidFill>
                  <a:srgbClr val="0000FF"/>
                </a:solidFill>
              </a:rPr>
              <a:t>0</a:t>
            </a:r>
            <a:r>
              <a:rPr lang="en-US" dirty="0" smtClean="0"/>
              <a:t> multiplied by the product of </a:t>
            </a:r>
            <a:r>
              <a:rPr lang="en-US" dirty="0" smtClean="0">
                <a:solidFill>
                  <a:srgbClr val="C00000"/>
                </a:solidFill>
              </a:rPr>
              <a:t>C</a:t>
            </a:r>
            <a:r>
              <a:rPr lang="en-US" baseline="-25000" dirty="0" smtClean="0">
                <a:solidFill>
                  <a:srgbClr val="C00000"/>
                </a:solidFill>
              </a:rPr>
              <a:t>A0</a:t>
            </a:r>
            <a:r>
              <a:rPr lang="en-US" dirty="0" smtClean="0"/>
              <a:t>/-</a:t>
            </a:r>
            <a:r>
              <a:rPr lang="en-US" dirty="0" err="1" smtClean="0"/>
              <a:t>r</a:t>
            </a:r>
            <a:r>
              <a:rPr lang="en-US" baseline="-25000" dirty="0" err="1" smtClean="0"/>
              <a:t>A,outlet</a:t>
            </a:r>
            <a:r>
              <a:rPr lang="en-US" dirty="0" smtClean="0"/>
              <a:t> times (</a:t>
            </a:r>
            <a:r>
              <a:rPr lang="en-US" dirty="0" err="1" smtClean="0"/>
              <a:t>X</a:t>
            </a:r>
            <a:r>
              <a:rPr lang="en-US" baseline="-25000" dirty="0" err="1" smtClean="0"/>
              <a:t>A,out</a:t>
            </a:r>
            <a:r>
              <a:rPr lang="en-US" dirty="0" smtClean="0"/>
              <a:t> -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A,in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7168" name="Rectangle 7167"/>
          <p:cNvSpPr/>
          <p:nvPr/>
        </p:nvSpPr>
        <p:spPr>
          <a:xfrm>
            <a:off x="76200" y="3124200"/>
            <a:ext cx="381000" cy="1447800"/>
          </a:xfrm>
          <a:prstGeom prst="rect">
            <a:avLst/>
          </a:prstGeom>
          <a:ln w="28575">
            <a:solidFill>
              <a:srgbClr val="FF0000"/>
            </a:solidFill>
            <a:prstDash val="dash"/>
          </a:ln>
        </p:spPr>
        <p:txBody>
          <a:bodyPr wrap="square" rtlCol="0" anchor="ctr">
            <a:spAutoFit/>
          </a:bodyPr>
          <a:lstStyle/>
          <a:p>
            <a:pPr marL="233363" indent="-233363" algn="ctr">
              <a:spcBef>
                <a:spcPct val="20000"/>
              </a:spcBef>
              <a:buFont typeface="Arial" pitchFamily="34" charset="0"/>
              <a:buChar char="•"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459971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51" grpId="0"/>
      <p:bldP spid="716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881" y="2742122"/>
            <a:ext cx="3407664" cy="25603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133" y="2742122"/>
            <a:ext cx="3377184" cy="2560320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33"/>
          <a:stretch/>
        </p:blipFill>
        <p:spPr>
          <a:xfrm>
            <a:off x="5400363" y="2727961"/>
            <a:ext cx="3402034" cy="256032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7301" y="2729564"/>
            <a:ext cx="3371088" cy="256032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6200" y="0"/>
            <a:ext cx="899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product is produced by a </a:t>
            </a:r>
            <a:r>
              <a:rPr lang="en-US" dirty="0" err="1" smtClean="0"/>
              <a:t>nonisothermal</a:t>
            </a:r>
            <a:r>
              <a:rPr lang="en-US" dirty="0" smtClean="0"/>
              <a:t>, </a:t>
            </a:r>
            <a:r>
              <a:rPr lang="en-US" dirty="0" err="1" smtClean="0"/>
              <a:t>nonelementary</a:t>
            </a:r>
            <a:r>
              <a:rPr lang="en-US" dirty="0" smtClean="0"/>
              <a:t>, multiple-reaction mechanism. </a:t>
            </a:r>
            <a:r>
              <a:rPr lang="en-US" dirty="0"/>
              <a:t>Assume the volumetric flow rate is constant &amp; the same in both reactors. Data for this reaction is shown in the graph below.  </a:t>
            </a:r>
            <a:r>
              <a:rPr lang="en-US" dirty="0">
                <a:solidFill>
                  <a:srgbClr val="0000FF"/>
                </a:solidFill>
              </a:rPr>
              <a:t>Use this graph to determine which of the 2 configurations that follow give the smaller total reactor </a:t>
            </a:r>
            <a:r>
              <a:rPr lang="en-US" dirty="0" smtClean="0">
                <a:solidFill>
                  <a:srgbClr val="0000FF"/>
                </a:solidFill>
              </a:rPr>
              <a:t>volume. </a:t>
            </a:r>
            <a:endParaRPr lang="en-US" dirty="0">
              <a:solidFill>
                <a:srgbClr val="0000FF"/>
              </a:solidFill>
            </a:endParaRPr>
          </a:p>
        </p:txBody>
      </p:sp>
      <p:grpSp>
        <p:nvGrpSpPr>
          <p:cNvPr id="47" name="Group 25"/>
          <p:cNvGrpSpPr/>
          <p:nvPr/>
        </p:nvGrpSpPr>
        <p:grpSpPr>
          <a:xfrm>
            <a:off x="4429432" y="1219200"/>
            <a:ext cx="4638368" cy="1371600"/>
            <a:chOff x="0" y="762000"/>
            <a:chExt cx="4638368" cy="1371600"/>
          </a:xfrm>
        </p:grpSpPr>
        <p:grpSp>
          <p:nvGrpSpPr>
            <p:cNvPr id="48" name="Group 22"/>
            <p:cNvGrpSpPr/>
            <p:nvPr/>
          </p:nvGrpSpPr>
          <p:grpSpPr>
            <a:xfrm>
              <a:off x="0" y="762000"/>
              <a:ext cx="4638368" cy="1295401"/>
              <a:chOff x="381000" y="762000"/>
              <a:chExt cx="4638368" cy="1295401"/>
            </a:xfrm>
          </p:grpSpPr>
          <p:grpSp>
            <p:nvGrpSpPr>
              <p:cNvPr id="52" name="Group 51"/>
              <p:cNvGrpSpPr/>
              <p:nvPr/>
            </p:nvGrpSpPr>
            <p:grpSpPr>
              <a:xfrm>
                <a:off x="381000" y="762000"/>
                <a:ext cx="4638368" cy="1143000"/>
                <a:chOff x="4953000" y="914400"/>
                <a:chExt cx="4638368" cy="1143000"/>
              </a:xfrm>
            </p:grpSpPr>
            <p:sp>
              <p:nvSpPr>
                <p:cNvPr id="55" name="Line 23"/>
                <p:cNvSpPr>
                  <a:spLocks noChangeShapeType="1"/>
                </p:cNvSpPr>
                <p:nvPr/>
              </p:nvSpPr>
              <p:spPr bwMode="auto">
                <a:xfrm>
                  <a:off x="5296085" y="1352550"/>
                  <a:ext cx="82232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AutoShape 24"/>
                <p:cNvSpPr>
                  <a:spLocks noChangeArrowheads="1"/>
                </p:cNvSpPr>
                <p:nvPr/>
              </p:nvSpPr>
              <p:spPr bwMode="auto">
                <a:xfrm rot="5400000">
                  <a:off x="6426385" y="852488"/>
                  <a:ext cx="420688" cy="1001713"/>
                </a:xfrm>
                <a:prstGeom prst="can">
                  <a:avLst>
                    <a:gd name="adj" fmla="val 39610"/>
                  </a:avLst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26"/>
                <p:cNvSpPr>
                  <a:spLocks noChangeShapeType="1"/>
                </p:cNvSpPr>
                <p:nvPr/>
              </p:nvSpPr>
              <p:spPr bwMode="auto">
                <a:xfrm>
                  <a:off x="7069323" y="1352550"/>
                  <a:ext cx="55562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4953000" y="990600"/>
                  <a:ext cx="1066800" cy="369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>
                  <a:outerShdw dist="25400" sx="1000" sy="1000" algn="ctr" rotWithShape="0">
                    <a:srgbClr val="000000"/>
                  </a:outerShdw>
                </a:effectLst>
              </p:spPr>
              <p:txBody>
                <a:bodyPr wrap="square"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  <a:defRPr/>
                  </a:pPr>
                  <a:r>
                    <a:rPr lang="en-US" altLang="en-US" u="none" dirty="0" smtClean="0">
                      <a:latin typeface="Helvetica" pitchFamily="34" charset="0"/>
                    </a:rPr>
                    <a:t>F</a:t>
                  </a:r>
                  <a:r>
                    <a:rPr lang="en-US" altLang="en-US" u="none" baseline="-25000" dirty="0" smtClean="0">
                      <a:latin typeface="Helvetica" pitchFamily="34" charset="0"/>
                    </a:rPr>
                    <a:t>A0</a:t>
                  </a:r>
                  <a:r>
                    <a:rPr lang="en-US" altLang="en-US" u="none" dirty="0" smtClean="0">
                      <a:latin typeface="Helvetica" pitchFamily="34" charset="0"/>
                    </a:rPr>
                    <a:t>, X</a:t>
                  </a:r>
                  <a:r>
                    <a:rPr lang="en-US" altLang="en-US" u="none" baseline="-25000" dirty="0" smtClean="0">
                      <a:latin typeface="Helvetica" pitchFamily="34" charset="0"/>
                    </a:rPr>
                    <a:t>0</a:t>
                  </a:r>
                  <a:endParaRPr lang="en-US" altLang="en-US" u="none" dirty="0">
                    <a:latin typeface="Helvetica" pitchFamily="34" charset="0"/>
                  </a:endParaRPr>
                </a:p>
              </p:txBody>
            </p:sp>
            <p:sp>
              <p:nvSpPr>
                <p:cNvPr id="59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7010400" y="914400"/>
                  <a:ext cx="914400" cy="369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>
                  <a:outerShdw dist="25400" sx="1000" sy="1000" algn="ctr" rotWithShape="0">
                    <a:srgbClr val="000000"/>
                  </a:outerShdw>
                </a:effectLst>
              </p:spPr>
              <p:txBody>
                <a:bodyPr wrap="square"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  <a:defRPr/>
                  </a:pPr>
                  <a:r>
                    <a:rPr lang="en-US" altLang="en-US" u="none" dirty="0" smtClean="0">
                      <a:latin typeface="Helvetica" pitchFamily="34" charset="0"/>
                    </a:rPr>
                    <a:t>X</a:t>
                  </a:r>
                  <a:r>
                    <a:rPr lang="en-US" altLang="en-US" baseline="-25000" dirty="0" smtClean="0">
                      <a:latin typeface="Helvetica" pitchFamily="34" charset="0"/>
                    </a:rPr>
                    <a:t>1</a:t>
                  </a:r>
                  <a:r>
                    <a:rPr lang="en-US" altLang="en-US" dirty="0" smtClean="0">
                      <a:latin typeface="Helvetica" pitchFamily="34" charset="0"/>
                    </a:rPr>
                    <a:t>=0.3</a:t>
                  </a:r>
                  <a:endParaRPr lang="en-US" altLang="en-US" u="none" dirty="0">
                    <a:latin typeface="Helvetica" pitchFamily="34" charset="0"/>
                  </a:endParaRPr>
                </a:p>
              </p:txBody>
            </p:sp>
            <p:sp>
              <p:nvSpPr>
                <p:cNvPr id="60" name="Oval 13"/>
                <p:cNvSpPr>
                  <a:spLocks noChangeArrowheads="1"/>
                </p:cNvSpPr>
                <p:nvPr/>
              </p:nvSpPr>
              <p:spPr bwMode="auto">
                <a:xfrm>
                  <a:off x="7876032" y="1905000"/>
                  <a:ext cx="381000" cy="152400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1" name="Oval 14"/>
                <p:cNvSpPr>
                  <a:spLocks noChangeArrowheads="1"/>
                </p:cNvSpPr>
                <p:nvPr/>
              </p:nvSpPr>
              <p:spPr bwMode="auto">
                <a:xfrm>
                  <a:off x="7495032" y="1905000"/>
                  <a:ext cx="381000" cy="152400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2" name="Line 19"/>
                <p:cNvSpPr>
                  <a:spLocks noChangeShapeType="1"/>
                </p:cNvSpPr>
                <p:nvPr/>
              </p:nvSpPr>
              <p:spPr bwMode="auto">
                <a:xfrm>
                  <a:off x="7638288" y="1344168"/>
                  <a:ext cx="0" cy="27432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>
                  <a:outerShdw dist="35921" sx="1000" sy="1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3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8058911" y="1362456"/>
                  <a:ext cx="73152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/>
                </a:ln>
                <a:effectLst>
                  <a:outerShdw dist="35921" sx="1000" sy="1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4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8058912" y="1362456"/>
                  <a:ext cx="0" cy="36576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dist="35921" sx="1000" sy="1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5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8676968" y="1171876"/>
                  <a:ext cx="914400" cy="369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>
                  <a:outerShdw dist="25400" sx="1000" sy="1000" algn="ctr" rotWithShape="0">
                    <a:srgbClr val="000000"/>
                  </a:outerShdw>
                </a:effectLst>
              </p:spPr>
              <p:txBody>
                <a:bodyPr wrap="square"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  <a:defRPr/>
                  </a:pPr>
                  <a:r>
                    <a:rPr lang="en-US" altLang="en-US" u="none" dirty="0" smtClean="0">
                      <a:latin typeface="Helvetica" pitchFamily="34" charset="0"/>
                    </a:rPr>
                    <a:t>X</a:t>
                  </a:r>
                  <a:r>
                    <a:rPr lang="en-US" altLang="en-US" baseline="-25000" dirty="0" smtClean="0">
                      <a:latin typeface="Helvetica" pitchFamily="34" charset="0"/>
                    </a:rPr>
                    <a:t>2</a:t>
                  </a:r>
                  <a:r>
                    <a:rPr lang="en-US" altLang="en-US" dirty="0" smtClean="0">
                      <a:latin typeface="Helvetica" pitchFamily="34" charset="0"/>
                    </a:rPr>
                    <a:t>=0.7</a:t>
                  </a:r>
                  <a:endParaRPr lang="en-US" altLang="en-US" u="none" dirty="0">
                    <a:latin typeface="Helvetica" pitchFamily="34" charset="0"/>
                  </a:endParaRPr>
                </a:p>
              </p:txBody>
            </p:sp>
          </p:grpSp>
          <p:sp>
            <p:nvSpPr>
              <p:cNvPr id="53" name="Rectangle 11"/>
              <p:cNvSpPr>
                <a:spLocks noChangeArrowheads="1"/>
              </p:cNvSpPr>
              <p:nvPr/>
            </p:nvSpPr>
            <p:spPr bwMode="auto">
              <a:xfrm>
                <a:off x="2780072" y="1447801"/>
                <a:ext cx="1066799" cy="609600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altLang="en-US">
                  <a:solidFill>
                    <a:srgbClr val="FFFF00"/>
                  </a:solidFill>
                  <a:latin typeface="Helvetica" pitchFamily="34" charset="0"/>
                </a:endParaRPr>
              </a:p>
            </p:txBody>
          </p:sp>
          <p:sp>
            <p:nvSpPr>
              <p:cNvPr id="54" name="Line 12"/>
              <p:cNvSpPr>
                <a:spLocks noChangeShapeType="1"/>
              </p:cNvSpPr>
              <p:nvPr/>
            </p:nvSpPr>
            <p:spPr bwMode="auto">
              <a:xfrm>
                <a:off x="3306096" y="1158240"/>
                <a:ext cx="0" cy="64008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>
                <a:outerShdw dist="35921" sx="1000" sy="1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49" name="Rectangle 48"/>
            <p:cNvSpPr/>
            <p:nvPr/>
          </p:nvSpPr>
          <p:spPr>
            <a:xfrm>
              <a:off x="152400" y="762000"/>
              <a:ext cx="4419600" cy="1371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228600" y="1676400"/>
              <a:ext cx="10438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Config</a:t>
              </a:r>
              <a:r>
                <a:rPr lang="en-US" dirty="0" smtClean="0"/>
                <a:t> 2</a:t>
              </a:r>
              <a:endParaRPr lang="en-US" dirty="0"/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83796" y="1219200"/>
            <a:ext cx="4446640" cy="1371600"/>
            <a:chOff x="4648200" y="1357746"/>
            <a:chExt cx="4446640" cy="1371600"/>
          </a:xfrm>
        </p:grpSpPr>
        <p:sp>
          <p:nvSpPr>
            <p:cNvPr id="67" name="Line 22"/>
            <p:cNvSpPr>
              <a:spLocks noChangeShapeType="1"/>
            </p:cNvSpPr>
            <p:nvPr/>
          </p:nvSpPr>
          <p:spPr bwMode="auto">
            <a:xfrm flipV="1">
              <a:off x="5851568" y="1823009"/>
              <a:ext cx="0" cy="36576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dist="35921" sx="1000" sy="1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8" name="Rectangle 11"/>
            <p:cNvSpPr>
              <a:spLocks noChangeArrowheads="1"/>
            </p:cNvSpPr>
            <p:nvPr/>
          </p:nvSpPr>
          <p:spPr bwMode="auto">
            <a:xfrm>
              <a:off x="5144728" y="2060754"/>
              <a:ext cx="1066799" cy="60960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altLang="en-US">
                <a:solidFill>
                  <a:srgbClr val="FFFF00"/>
                </a:solidFill>
                <a:latin typeface="Helvetica" pitchFamily="34" charset="0"/>
              </a:endParaRPr>
            </a:p>
          </p:txBody>
        </p:sp>
        <p:sp>
          <p:nvSpPr>
            <p:cNvPr id="69" name="Line 12"/>
            <p:cNvSpPr>
              <a:spLocks noChangeShapeType="1"/>
            </p:cNvSpPr>
            <p:nvPr/>
          </p:nvSpPr>
          <p:spPr bwMode="auto">
            <a:xfrm>
              <a:off x="5670752" y="1790857"/>
              <a:ext cx="0" cy="6400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dist="35921" sx="1000" sy="1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0" name="Oval 13"/>
            <p:cNvSpPr>
              <a:spLocks noChangeArrowheads="1"/>
            </p:cNvSpPr>
            <p:nvPr/>
          </p:nvSpPr>
          <p:spPr bwMode="auto">
            <a:xfrm>
              <a:off x="5668296" y="2402426"/>
              <a:ext cx="381000" cy="1524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" name="Oval 14"/>
            <p:cNvSpPr>
              <a:spLocks noChangeArrowheads="1"/>
            </p:cNvSpPr>
            <p:nvPr/>
          </p:nvSpPr>
          <p:spPr bwMode="auto">
            <a:xfrm>
              <a:off x="5287296" y="2402426"/>
              <a:ext cx="381000" cy="1524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2" name="Text Box 23"/>
            <p:cNvSpPr txBox="1">
              <a:spLocks noChangeArrowheads="1"/>
            </p:cNvSpPr>
            <p:nvPr/>
          </p:nvSpPr>
          <p:spPr bwMode="auto">
            <a:xfrm>
              <a:off x="5715000" y="1439645"/>
              <a:ext cx="9144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25400" sx="1000" sy="1000" algn="ctr" rotWithShape="0">
                <a:srgbClr val="000000"/>
              </a:outerShdw>
            </a:effectLst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altLang="en-US" u="none" dirty="0" smtClean="0">
                  <a:latin typeface="Helvetica" pitchFamily="34" charset="0"/>
                </a:rPr>
                <a:t>X</a:t>
              </a:r>
              <a:r>
                <a:rPr lang="en-US" altLang="en-US" baseline="-25000" dirty="0" smtClean="0">
                  <a:latin typeface="Helvetica" pitchFamily="34" charset="0"/>
                </a:rPr>
                <a:t>1</a:t>
              </a:r>
              <a:r>
                <a:rPr lang="en-US" altLang="en-US" dirty="0" smtClean="0">
                  <a:latin typeface="Helvetica" pitchFamily="34" charset="0"/>
                </a:rPr>
                <a:t>=0.3</a:t>
              </a:r>
              <a:endParaRPr lang="en-US" altLang="en-US" u="none" dirty="0">
                <a:latin typeface="Helvetica" pitchFamily="34" charset="0"/>
              </a:endParaRPr>
            </a:p>
          </p:txBody>
        </p:sp>
        <p:sp>
          <p:nvSpPr>
            <p:cNvPr id="73" name="Line 19"/>
            <p:cNvSpPr>
              <a:spLocks noChangeShapeType="1"/>
            </p:cNvSpPr>
            <p:nvPr/>
          </p:nvSpPr>
          <p:spPr bwMode="auto">
            <a:xfrm>
              <a:off x="5429864" y="1949746"/>
              <a:ext cx="0" cy="27432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>
              <a:outerShdw dist="35921" sx="1000" sy="1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" name="Text Box 23"/>
            <p:cNvSpPr txBox="1">
              <a:spLocks noChangeArrowheads="1"/>
            </p:cNvSpPr>
            <p:nvPr/>
          </p:nvSpPr>
          <p:spPr bwMode="auto">
            <a:xfrm>
              <a:off x="4648200" y="1586346"/>
              <a:ext cx="10668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25400" sx="1000" sy="1000" algn="ctr" rotWithShape="0">
                <a:srgbClr val="000000"/>
              </a:outerShdw>
            </a:effectLst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altLang="en-US" u="none" dirty="0" smtClean="0">
                  <a:latin typeface="Helvetica" pitchFamily="34" charset="0"/>
                </a:rPr>
                <a:t>F</a:t>
              </a:r>
              <a:r>
                <a:rPr lang="en-US" altLang="en-US" u="none" baseline="-25000" dirty="0" smtClean="0">
                  <a:latin typeface="Helvetica" pitchFamily="34" charset="0"/>
                </a:rPr>
                <a:t>A0</a:t>
              </a:r>
              <a:r>
                <a:rPr lang="en-US" altLang="en-US" u="none" dirty="0" smtClean="0">
                  <a:latin typeface="Helvetica" pitchFamily="34" charset="0"/>
                </a:rPr>
                <a:t>, X</a:t>
              </a:r>
              <a:r>
                <a:rPr lang="en-US" altLang="en-US" u="none" baseline="-25000" dirty="0" smtClean="0">
                  <a:latin typeface="Helvetica" pitchFamily="34" charset="0"/>
                </a:rPr>
                <a:t>0</a:t>
              </a:r>
              <a:endParaRPr lang="en-US" altLang="en-US" u="none" dirty="0">
                <a:latin typeface="Helvetica" pitchFamily="34" charset="0"/>
              </a:endParaRPr>
            </a:p>
          </p:txBody>
        </p:sp>
        <p:sp>
          <p:nvSpPr>
            <p:cNvPr id="75" name="AutoShape 24"/>
            <p:cNvSpPr>
              <a:spLocks noChangeArrowheads="1"/>
            </p:cNvSpPr>
            <p:nvPr/>
          </p:nvSpPr>
          <p:spPr bwMode="auto">
            <a:xfrm rot="5400000">
              <a:off x="6843713" y="1308122"/>
              <a:ext cx="420688" cy="1001713"/>
            </a:xfrm>
            <a:prstGeom prst="can">
              <a:avLst>
                <a:gd name="adj" fmla="val 39610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" name="Line 20"/>
            <p:cNvSpPr>
              <a:spLocks noChangeShapeType="1"/>
            </p:cNvSpPr>
            <p:nvPr/>
          </p:nvSpPr>
          <p:spPr bwMode="auto">
            <a:xfrm flipV="1">
              <a:off x="7467600" y="1814946"/>
              <a:ext cx="7315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/>
            </a:ln>
            <a:effectLst>
              <a:outerShdw dist="35921" sx="1000" sy="1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7" name="Text Box 23"/>
            <p:cNvSpPr txBox="1">
              <a:spLocks noChangeArrowheads="1"/>
            </p:cNvSpPr>
            <p:nvPr/>
          </p:nvSpPr>
          <p:spPr bwMode="auto">
            <a:xfrm>
              <a:off x="8096864" y="1635506"/>
              <a:ext cx="9144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25400" sx="1000" sy="1000" algn="ctr" rotWithShape="0">
                <a:srgbClr val="000000"/>
              </a:outerShdw>
            </a:effectLst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altLang="en-US" u="none" dirty="0" smtClean="0">
                  <a:latin typeface="Helvetica" pitchFamily="34" charset="0"/>
                </a:rPr>
                <a:t>X</a:t>
              </a:r>
              <a:r>
                <a:rPr lang="en-US" altLang="en-US" baseline="-25000" dirty="0" smtClean="0">
                  <a:latin typeface="Helvetica" pitchFamily="34" charset="0"/>
                </a:rPr>
                <a:t>2</a:t>
              </a:r>
              <a:r>
                <a:rPr lang="en-US" altLang="en-US" dirty="0" smtClean="0">
                  <a:latin typeface="Helvetica" pitchFamily="34" charset="0"/>
                </a:rPr>
                <a:t>=0.7</a:t>
              </a:r>
              <a:endParaRPr lang="en-US" altLang="en-US" u="none" dirty="0">
                <a:latin typeface="Helvetica" pitchFamily="34" charset="0"/>
              </a:endParaRPr>
            </a:p>
          </p:txBody>
        </p:sp>
        <p:sp>
          <p:nvSpPr>
            <p:cNvPr id="78" name="Rectangle 77"/>
            <p:cNvSpPr/>
            <p:nvPr/>
          </p:nvSpPr>
          <p:spPr>
            <a:xfrm>
              <a:off x="4675240" y="1357746"/>
              <a:ext cx="4419600" cy="1371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6934200" y="2195946"/>
              <a:ext cx="10438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Config</a:t>
              </a:r>
              <a:r>
                <a:rPr lang="en-US" dirty="0" smtClean="0"/>
                <a:t> 1</a:t>
              </a:r>
              <a:endParaRPr lang="en-US" dirty="0"/>
            </a:p>
          </p:txBody>
        </p:sp>
        <p:sp>
          <p:nvSpPr>
            <p:cNvPr id="80" name="Line 20"/>
            <p:cNvSpPr>
              <a:spLocks noChangeShapeType="1"/>
            </p:cNvSpPr>
            <p:nvPr/>
          </p:nvSpPr>
          <p:spPr bwMode="auto">
            <a:xfrm flipV="1">
              <a:off x="5832764" y="1801054"/>
              <a:ext cx="7315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/>
            </a:ln>
            <a:effectLst>
              <a:outerShdw dist="35921" sx="1000" sy="1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1" name="Line 26"/>
            <p:cNvSpPr>
              <a:spLocks noChangeShapeType="1"/>
            </p:cNvSpPr>
            <p:nvPr/>
          </p:nvSpPr>
          <p:spPr bwMode="auto">
            <a:xfrm>
              <a:off x="4881681" y="1936173"/>
              <a:ext cx="55562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3" name="TextBox 82"/>
          <p:cNvSpPr txBox="1"/>
          <p:nvPr/>
        </p:nvSpPr>
        <p:spPr>
          <a:xfrm>
            <a:off x="266700" y="5248294"/>
            <a:ext cx="861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>
              <a:buFont typeface="Arial" pitchFamily="34" charset="0"/>
              <a:buChar char="•"/>
            </a:pPr>
            <a:r>
              <a:rPr lang="en-US" sz="2000" dirty="0" smtClean="0"/>
              <a:t>PFR- V is</a:t>
            </a:r>
            <a:r>
              <a:rPr lang="en-US" sz="2000" i="1" dirty="0" smtClean="0"/>
              <a:t> </a:t>
            </a:r>
            <a:r>
              <a:rPr lang="en-US" sz="2000" i="1" dirty="0" smtClean="0">
                <a:latin typeface="Symbol" pitchFamily="18" charset="2"/>
              </a:rPr>
              <a:t>u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 multiplied by the area under the curve between </a:t>
            </a:r>
            <a:r>
              <a:rPr lang="en-US" sz="2000" dirty="0" err="1" smtClean="0"/>
              <a:t>X</a:t>
            </a:r>
            <a:r>
              <a:rPr lang="en-US" sz="2000" baseline="-25000" dirty="0" err="1" smtClean="0"/>
              <a:t>A,in</a:t>
            </a:r>
            <a:r>
              <a:rPr lang="en-US" sz="2000" dirty="0" smtClean="0"/>
              <a:t> &amp; </a:t>
            </a:r>
            <a:r>
              <a:rPr lang="en-US" sz="2000" dirty="0" err="1" smtClean="0"/>
              <a:t>X</a:t>
            </a:r>
            <a:r>
              <a:rPr lang="en-US" sz="2000" baseline="-25000" dirty="0" err="1" smtClean="0"/>
              <a:t>A,out</a:t>
            </a:r>
            <a:endParaRPr lang="en-US" sz="2000" dirty="0" smtClean="0"/>
          </a:p>
          <a:p>
            <a:pPr marL="176213" indent="-176213">
              <a:buFont typeface="Arial" pitchFamily="34" charset="0"/>
              <a:buChar char="•"/>
            </a:pPr>
            <a:r>
              <a:rPr lang="en-US" sz="2000" dirty="0" smtClean="0"/>
              <a:t>CSTR- V is </a:t>
            </a:r>
            <a:r>
              <a:rPr lang="en-US" sz="2000" i="1" dirty="0" smtClean="0">
                <a:latin typeface="Symbol" pitchFamily="18" charset="2"/>
              </a:rPr>
              <a:t>u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 multiplied by the product of C</a:t>
            </a:r>
            <a:r>
              <a:rPr lang="en-US" sz="2000" baseline="-25000" dirty="0" smtClean="0"/>
              <a:t>A0</a:t>
            </a:r>
            <a:r>
              <a:rPr lang="en-US" sz="2000" dirty="0" smtClean="0"/>
              <a:t>/-</a:t>
            </a:r>
            <a:r>
              <a:rPr lang="en-US" sz="2000" dirty="0" err="1" smtClean="0"/>
              <a:t>r</a:t>
            </a:r>
            <a:r>
              <a:rPr lang="en-US" sz="2000" baseline="-25000" dirty="0" err="1" smtClean="0"/>
              <a:t>A,outlet</a:t>
            </a:r>
            <a:r>
              <a:rPr lang="en-US" sz="2000" dirty="0" smtClean="0"/>
              <a:t> times (</a:t>
            </a:r>
            <a:r>
              <a:rPr lang="en-US" sz="2000" dirty="0" err="1" smtClean="0"/>
              <a:t>X</a:t>
            </a:r>
            <a:r>
              <a:rPr lang="en-US" sz="2000" baseline="-25000" dirty="0" err="1" smtClean="0"/>
              <a:t>A,out</a:t>
            </a:r>
            <a:r>
              <a:rPr lang="en-US" sz="2000" dirty="0" smtClean="0"/>
              <a:t> - </a:t>
            </a:r>
            <a:r>
              <a:rPr lang="en-US" sz="2000" dirty="0" err="1" smtClean="0"/>
              <a:t>X</a:t>
            </a:r>
            <a:r>
              <a:rPr lang="en-US" sz="2000" baseline="-25000" dirty="0" err="1" smtClean="0"/>
              <a:t>A,in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1988796" y="2971800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 smtClean="0"/>
              <a:t>Config</a:t>
            </a:r>
            <a:r>
              <a:rPr lang="en-US" sz="2000" b="1" dirty="0" smtClean="0"/>
              <a:t> 1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281029" y="2937010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 smtClean="0"/>
              <a:t>Config</a:t>
            </a:r>
            <a:r>
              <a:rPr lang="en-US" sz="2000" b="1" dirty="0" smtClean="0"/>
              <a:t> 2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896899" y="5943600"/>
            <a:ext cx="2018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Less shaded area</a:t>
            </a:r>
          </a:p>
        </p:txBody>
      </p:sp>
      <p:cxnSp>
        <p:nvCxnSpPr>
          <p:cNvPr id="51" name="Straight Arrow Connector 50"/>
          <p:cNvCxnSpPr/>
          <p:nvPr/>
        </p:nvCxnSpPr>
        <p:spPr>
          <a:xfrm flipH="1" flipV="1">
            <a:off x="7621076" y="4419600"/>
            <a:ext cx="645787" cy="1536580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28375" y="6216134"/>
            <a:ext cx="86872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7030A0"/>
                </a:solidFill>
              </a:rPr>
              <a:t>Config</a:t>
            </a:r>
            <a:r>
              <a:rPr lang="en-US" sz="2000" dirty="0">
                <a:solidFill>
                  <a:srgbClr val="7030A0"/>
                </a:solidFill>
              </a:rPr>
              <a:t> 2 (</a:t>
            </a:r>
            <a:r>
              <a:rPr lang="en-US" sz="2000" dirty="0" err="1" smtClean="0">
                <a:solidFill>
                  <a:srgbClr val="7030A0"/>
                </a:solidFill>
              </a:rPr>
              <a:t>PFR</a:t>
            </a:r>
            <a:r>
              <a:rPr lang="en-US" sz="2000" baseline="-25000" dirty="0" err="1" smtClean="0">
                <a:solidFill>
                  <a:srgbClr val="7030A0"/>
                </a:solidFill>
              </a:rPr>
              <a:t>XA,out</a:t>
            </a:r>
            <a:r>
              <a:rPr lang="en-US" sz="2000" baseline="-25000" dirty="0" smtClean="0">
                <a:solidFill>
                  <a:srgbClr val="7030A0"/>
                </a:solidFill>
              </a:rPr>
              <a:t>=0.3</a:t>
            </a:r>
            <a:r>
              <a:rPr lang="en-US" sz="2000" dirty="0" smtClean="0">
                <a:solidFill>
                  <a:srgbClr val="7030A0"/>
                </a:solidFill>
              </a:rPr>
              <a:t> </a:t>
            </a:r>
            <a:r>
              <a:rPr lang="en-US" sz="2000" dirty="0">
                <a:solidFill>
                  <a:srgbClr val="7030A0"/>
                </a:solidFill>
              </a:rPr>
              <a:t>first, </a:t>
            </a:r>
            <a:r>
              <a:rPr lang="en-US" sz="2000" dirty="0" smtClean="0">
                <a:solidFill>
                  <a:srgbClr val="7030A0"/>
                </a:solidFill>
              </a:rPr>
              <a:t>and </a:t>
            </a:r>
            <a:r>
              <a:rPr lang="en-US" sz="2000" dirty="0" err="1" smtClean="0">
                <a:solidFill>
                  <a:srgbClr val="7030A0"/>
                </a:solidFill>
              </a:rPr>
              <a:t>CSTR</a:t>
            </a:r>
            <a:r>
              <a:rPr lang="en-US" sz="2000" baseline="-25000" dirty="0" err="1" smtClean="0">
                <a:solidFill>
                  <a:srgbClr val="7030A0"/>
                </a:solidFill>
              </a:rPr>
              <a:t>XA,out</a:t>
            </a:r>
            <a:r>
              <a:rPr lang="en-US" sz="2000" baseline="-25000" dirty="0" smtClean="0">
                <a:solidFill>
                  <a:srgbClr val="7030A0"/>
                </a:solidFill>
              </a:rPr>
              <a:t>=0.7</a:t>
            </a:r>
            <a:r>
              <a:rPr lang="en-US" sz="2000" dirty="0" smtClean="0">
                <a:solidFill>
                  <a:srgbClr val="7030A0"/>
                </a:solidFill>
              </a:rPr>
              <a:t> second) has the smaller </a:t>
            </a:r>
            <a:r>
              <a:rPr lang="en-US" sz="2000" dirty="0" err="1" smtClean="0">
                <a:solidFill>
                  <a:srgbClr val="7030A0"/>
                </a:solidFill>
              </a:rPr>
              <a:t>V</a:t>
            </a:r>
            <a:r>
              <a:rPr lang="en-US" sz="2000" baseline="-25000" dirty="0" err="1" smtClean="0">
                <a:solidFill>
                  <a:srgbClr val="7030A0"/>
                </a:solidFill>
              </a:rPr>
              <a:t>Total</a:t>
            </a:r>
            <a:endParaRPr lang="en-US" sz="2000" dirty="0" smtClean="0"/>
          </a:p>
        </p:txBody>
      </p:sp>
      <p:cxnSp>
        <p:nvCxnSpPr>
          <p:cNvPr id="82" name="Straight Arrow Connector 81"/>
          <p:cNvCxnSpPr/>
          <p:nvPr/>
        </p:nvCxnSpPr>
        <p:spPr>
          <a:xfrm flipH="1" flipV="1">
            <a:off x="6486832" y="4267200"/>
            <a:ext cx="1809044" cy="1752600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flipV="1">
            <a:off x="1513342" y="2743200"/>
            <a:ext cx="0" cy="2057400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 rot="16200000">
            <a:off x="810205" y="3824591"/>
            <a:ext cx="11065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X</a:t>
            </a:r>
            <a:r>
              <a:rPr lang="en-US" sz="2000" baseline="-25000" dirty="0" smtClean="0">
                <a:solidFill>
                  <a:srgbClr val="C00000"/>
                </a:solidFill>
              </a:rPr>
              <a:t>A</a:t>
            </a:r>
            <a:r>
              <a:rPr lang="en-US" sz="2000" dirty="0" smtClean="0">
                <a:solidFill>
                  <a:srgbClr val="C00000"/>
                </a:solidFill>
              </a:rPr>
              <a:t> = 0.3</a:t>
            </a:r>
          </a:p>
        </p:txBody>
      </p:sp>
      <p:cxnSp>
        <p:nvCxnSpPr>
          <p:cNvPr id="86" name="Straight Connector 85"/>
          <p:cNvCxnSpPr/>
          <p:nvPr/>
        </p:nvCxnSpPr>
        <p:spPr>
          <a:xfrm flipV="1">
            <a:off x="2585864" y="2764975"/>
            <a:ext cx="0" cy="2057400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 rot="16200000">
            <a:off x="1870852" y="3513866"/>
            <a:ext cx="11065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X</a:t>
            </a:r>
            <a:r>
              <a:rPr lang="en-US" sz="2000" baseline="-25000" dirty="0" smtClean="0">
                <a:solidFill>
                  <a:srgbClr val="C00000"/>
                </a:solidFill>
              </a:rPr>
              <a:t>A</a:t>
            </a:r>
            <a:r>
              <a:rPr lang="en-US" sz="2000" dirty="0" smtClean="0">
                <a:solidFill>
                  <a:srgbClr val="C00000"/>
                </a:solidFill>
              </a:rPr>
              <a:t> = 0.7</a:t>
            </a:r>
          </a:p>
        </p:txBody>
      </p:sp>
      <p:cxnSp>
        <p:nvCxnSpPr>
          <p:cNvPr id="88" name="Straight Connector 87"/>
          <p:cNvCxnSpPr/>
          <p:nvPr/>
        </p:nvCxnSpPr>
        <p:spPr>
          <a:xfrm flipV="1">
            <a:off x="6785367" y="2743200"/>
            <a:ext cx="0" cy="2057400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 rot="16200000">
            <a:off x="6082230" y="3824591"/>
            <a:ext cx="11065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X</a:t>
            </a:r>
            <a:r>
              <a:rPr lang="en-US" sz="2000" baseline="-25000" dirty="0" smtClean="0">
                <a:solidFill>
                  <a:srgbClr val="C00000"/>
                </a:solidFill>
              </a:rPr>
              <a:t>A</a:t>
            </a:r>
            <a:r>
              <a:rPr lang="en-US" sz="2000" dirty="0" smtClean="0">
                <a:solidFill>
                  <a:srgbClr val="C00000"/>
                </a:solidFill>
              </a:rPr>
              <a:t> = 0.3</a:t>
            </a:r>
          </a:p>
        </p:txBody>
      </p:sp>
      <p:cxnSp>
        <p:nvCxnSpPr>
          <p:cNvPr id="90" name="Straight Connector 89"/>
          <p:cNvCxnSpPr/>
          <p:nvPr/>
        </p:nvCxnSpPr>
        <p:spPr>
          <a:xfrm flipV="1">
            <a:off x="7857889" y="2764975"/>
            <a:ext cx="0" cy="2057400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 rot="16200000">
            <a:off x="7142877" y="3513866"/>
            <a:ext cx="11065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X</a:t>
            </a:r>
            <a:r>
              <a:rPr lang="en-US" sz="2000" baseline="-25000" dirty="0" smtClean="0">
                <a:solidFill>
                  <a:srgbClr val="C00000"/>
                </a:solidFill>
              </a:rPr>
              <a:t>A</a:t>
            </a:r>
            <a:r>
              <a:rPr lang="en-US" sz="2000" dirty="0" smtClean="0">
                <a:solidFill>
                  <a:srgbClr val="C00000"/>
                </a:solidFill>
              </a:rPr>
              <a:t> = 0.7</a:t>
            </a:r>
          </a:p>
        </p:txBody>
      </p:sp>
    </p:spTree>
    <p:extLst>
      <p:ext uri="{BB962C8B-B14F-4D97-AF65-F5344CB8AC3E}">
        <p14:creationId xmlns:p14="http://schemas.microsoft.com/office/powerpoint/2010/main" val="4219163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6" grpId="0"/>
      <p:bldP spid="85" grpId="0"/>
      <p:bldP spid="87" grpId="0"/>
      <p:bldP spid="89" grpId="0"/>
      <p:bldP spid="9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Review: Sizing CSTRs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914400"/>
            <a:ext cx="883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We can determine the volume of the CSTR required to achieve a specific conversion if we know how the reaction rate </a:t>
            </a:r>
            <a:r>
              <a:rPr lang="en-US" sz="2000" dirty="0" err="1" smtClean="0"/>
              <a:t>r</a:t>
            </a:r>
            <a:r>
              <a:rPr lang="en-US" sz="2000" baseline="-25000" dirty="0" err="1" smtClean="0"/>
              <a:t>j</a:t>
            </a:r>
            <a:r>
              <a:rPr lang="en-US" sz="2000" dirty="0" smtClean="0"/>
              <a:t> depends on the conversion </a:t>
            </a:r>
            <a:r>
              <a:rPr lang="en-US" sz="2000" dirty="0" err="1" smtClean="0"/>
              <a:t>X</a:t>
            </a:r>
            <a:r>
              <a:rPr lang="en-US" sz="2000" baseline="-25000" dirty="0" err="1" smtClean="0"/>
              <a:t>j</a:t>
            </a:r>
            <a:endParaRPr lang="en-US" sz="2000" dirty="0" smtClean="0"/>
          </a:p>
        </p:txBody>
      </p:sp>
      <p:graphicFrame>
        <p:nvGraphicFramePr>
          <p:cNvPr id="4" name="Object 34"/>
          <p:cNvGraphicFramePr>
            <a:graphicFrameLocks noChangeAspect="1"/>
          </p:cNvGraphicFramePr>
          <p:nvPr>
            <p:extLst/>
          </p:nvPr>
        </p:nvGraphicFramePr>
        <p:xfrm>
          <a:off x="1485088" y="1860550"/>
          <a:ext cx="513715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61" name="Equation" r:id="rId3" imgW="4673520" imgH="799920" progId="Equation.3">
                  <p:embed/>
                </p:oleObj>
              </mc:Choice>
              <mc:Fallback>
                <p:oleObj name="Equation" r:id="rId3" imgW="4673520" imgH="7999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5088" y="1860550"/>
                        <a:ext cx="513715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7288" y="1752600"/>
            <a:ext cx="152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Ideal SS CSTR design eq.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66688" y="1752600"/>
            <a:ext cx="23249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Volume is product of F</a:t>
            </a:r>
            <a:r>
              <a:rPr lang="en-US" sz="2000" b="1" baseline="-25000" dirty="0" smtClean="0">
                <a:solidFill>
                  <a:srgbClr val="C00000"/>
                </a:solidFill>
              </a:rPr>
              <a:t>A0</a:t>
            </a:r>
            <a:r>
              <a:rPr lang="en-US" sz="2000" b="1" dirty="0" smtClean="0">
                <a:solidFill>
                  <a:srgbClr val="C00000"/>
                </a:solidFill>
              </a:rPr>
              <a:t>/-</a:t>
            </a:r>
            <a:r>
              <a:rPr lang="en-US" sz="2000" b="1" dirty="0" err="1" smtClean="0">
                <a:solidFill>
                  <a:srgbClr val="C00000"/>
                </a:solidFill>
              </a:rPr>
              <a:t>r</a:t>
            </a:r>
            <a:r>
              <a:rPr lang="en-US" sz="2000" b="1" baseline="-25000" dirty="0" err="1" smtClean="0">
                <a:solidFill>
                  <a:srgbClr val="C00000"/>
                </a:solidFill>
              </a:rPr>
              <a:t>A</a:t>
            </a:r>
            <a:r>
              <a:rPr lang="en-US" sz="2000" b="1" dirty="0" smtClean="0">
                <a:solidFill>
                  <a:srgbClr val="C00000"/>
                </a:solidFill>
              </a:rPr>
              <a:t> and X</a:t>
            </a:r>
            <a:r>
              <a:rPr lang="en-US" sz="2000" b="1" baseline="-25000" dirty="0" smtClean="0">
                <a:solidFill>
                  <a:srgbClr val="C00000"/>
                </a:solidFill>
              </a:rPr>
              <a:t>A</a:t>
            </a:r>
            <a:endParaRPr lang="en-US" sz="2000" b="1" dirty="0" smtClean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6700" y="2819400"/>
            <a:ext cx="86106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8275" indent="-168275">
              <a:buFont typeface="Arial" pitchFamily="34" charset="0"/>
              <a:buChar char="•"/>
            </a:pPr>
            <a:r>
              <a:rPr lang="en-US" sz="2000" dirty="0" smtClean="0"/>
              <a:t>Plot F</a:t>
            </a:r>
            <a:r>
              <a:rPr lang="en-US" sz="2000" baseline="-25000" dirty="0" smtClean="0"/>
              <a:t>A0</a:t>
            </a:r>
            <a:r>
              <a:rPr lang="en-US" sz="2000" dirty="0" smtClean="0"/>
              <a:t>/-</a:t>
            </a:r>
            <a:r>
              <a:rPr lang="en-US" sz="2000" dirty="0" err="1" smtClean="0"/>
              <a:t>r</a:t>
            </a:r>
            <a:r>
              <a:rPr lang="en-US" sz="2000" baseline="-25000" dirty="0" err="1" smtClean="0"/>
              <a:t>A</a:t>
            </a:r>
            <a:r>
              <a:rPr lang="en-US" sz="2000" dirty="0" smtClean="0"/>
              <a:t> </a:t>
            </a:r>
            <a:r>
              <a:rPr lang="en-US" sz="2000" dirty="0" err="1" smtClean="0"/>
              <a:t>vs</a:t>
            </a:r>
            <a:r>
              <a:rPr lang="en-US" sz="2000" dirty="0" smtClean="0"/>
              <a:t>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(</a:t>
            </a:r>
            <a:r>
              <a:rPr lang="en-US" sz="2000" u="sng" dirty="0" err="1" smtClean="0">
                <a:solidFill>
                  <a:srgbClr val="7030A0"/>
                </a:solidFill>
              </a:rPr>
              <a:t>Levenspiel</a:t>
            </a:r>
            <a:r>
              <a:rPr lang="en-US" sz="2000" u="sng" dirty="0" smtClean="0">
                <a:solidFill>
                  <a:srgbClr val="7030A0"/>
                </a:solidFill>
              </a:rPr>
              <a:t> plot</a:t>
            </a:r>
            <a:r>
              <a:rPr lang="en-US" sz="2000" dirty="0" smtClean="0"/>
              <a:t>)</a:t>
            </a:r>
          </a:p>
          <a:p>
            <a:pPr marL="168275" indent="-168275">
              <a:lnSpc>
                <a:spcPct val="130000"/>
              </a:lnSpc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7030A0"/>
                </a:solidFill>
              </a:rPr>
              <a:t>V</a:t>
            </a:r>
            <a:r>
              <a:rPr lang="en-US" sz="2000" baseline="-25000" dirty="0" smtClean="0">
                <a:solidFill>
                  <a:srgbClr val="7030A0"/>
                </a:solidFill>
              </a:rPr>
              <a:t>CSTR</a:t>
            </a:r>
            <a:r>
              <a:rPr lang="en-US" sz="2000" dirty="0" smtClean="0">
                <a:solidFill>
                  <a:srgbClr val="7030A0"/>
                </a:solidFill>
              </a:rPr>
              <a:t> is the rectangle with a base of </a:t>
            </a:r>
            <a:r>
              <a:rPr lang="en-US" sz="2000" dirty="0" err="1" smtClean="0">
                <a:solidFill>
                  <a:srgbClr val="7030A0"/>
                </a:solidFill>
              </a:rPr>
              <a:t>X</a:t>
            </a:r>
            <a:r>
              <a:rPr lang="en-US" sz="2000" baseline="-25000" dirty="0" err="1" smtClean="0">
                <a:solidFill>
                  <a:srgbClr val="7030A0"/>
                </a:solidFill>
              </a:rPr>
              <a:t>A,exit</a:t>
            </a:r>
            <a:r>
              <a:rPr lang="en-US" sz="2000" dirty="0" smtClean="0">
                <a:solidFill>
                  <a:srgbClr val="7030A0"/>
                </a:solidFill>
              </a:rPr>
              <a:t> and a height of F</a:t>
            </a:r>
            <a:r>
              <a:rPr lang="en-US" sz="2000" baseline="-25000" dirty="0" smtClean="0">
                <a:solidFill>
                  <a:srgbClr val="7030A0"/>
                </a:solidFill>
              </a:rPr>
              <a:t>A0</a:t>
            </a:r>
            <a:r>
              <a:rPr lang="en-US" sz="2000" dirty="0" smtClean="0">
                <a:solidFill>
                  <a:srgbClr val="7030A0"/>
                </a:solidFill>
              </a:rPr>
              <a:t>/-</a:t>
            </a:r>
            <a:r>
              <a:rPr lang="en-US" sz="2000" dirty="0" err="1" smtClean="0">
                <a:solidFill>
                  <a:srgbClr val="7030A0"/>
                </a:solidFill>
              </a:rPr>
              <a:t>r</a:t>
            </a:r>
            <a:r>
              <a:rPr lang="en-US" sz="2000" baseline="-25000" dirty="0" err="1" smtClean="0">
                <a:solidFill>
                  <a:srgbClr val="7030A0"/>
                </a:solidFill>
              </a:rPr>
              <a:t>A</a:t>
            </a:r>
            <a:r>
              <a:rPr lang="en-US" sz="2000" dirty="0">
                <a:solidFill>
                  <a:srgbClr val="7030A0"/>
                </a:solidFill>
              </a:rPr>
              <a:t> at </a:t>
            </a:r>
            <a:r>
              <a:rPr lang="en-US" sz="2000" dirty="0" err="1" smtClean="0">
                <a:solidFill>
                  <a:srgbClr val="7030A0"/>
                </a:solidFill>
              </a:rPr>
              <a:t>X</a:t>
            </a:r>
            <a:r>
              <a:rPr lang="en-US" sz="2000" baseline="-25000" dirty="0" err="1" smtClean="0">
                <a:solidFill>
                  <a:srgbClr val="7030A0"/>
                </a:solidFill>
              </a:rPr>
              <a:t>A,exit</a:t>
            </a:r>
            <a:r>
              <a:rPr lang="en-US" sz="2000" dirty="0" smtClean="0">
                <a:solidFill>
                  <a:srgbClr val="7030A0"/>
                </a:solidFill>
              </a:rPr>
              <a:t> </a:t>
            </a: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976313" y="3629025"/>
            <a:ext cx="7191375" cy="30765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5830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4"/>
          <a:srcRect r="42971"/>
          <a:stretch>
            <a:fillRect/>
          </a:stretch>
        </p:blipFill>
        <p:spPr>
          <a:xfrm>
            <a:off x="304800" y="3896296"/>
            <a:ext cx="4327525" cy="2811463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4648200" y="4495800"/>
            <a:ext cx="434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7713" indent="-747713"/>
            <a:r>
              <a:rPr lang="en-US" sz="2400" dirty="0" smtClean="0"/>
              <a:t>Area = V</a:t>
            </a:r>
            <a:r>
              <a:rPr lang="en-US" sz="2400" baseline="-25000" dirty="0" smtClean="0"/>
              <a:t>PFR</a:t>
            </a:r>
            <a:r>
              <a:rPr lang="en-US" sz="2400" dirty="0" smtClean="0"/>
              <a:t> or </a:t>
            </a:r>
            <a:r>
              <a:rPr lang="en-US" sz="2400" dirty="0" err="1" smtClean="0"/>
              <a:t>W</a:t>
            </a:r>
            <a:r>
              <a:rPr lang="en-US" sz="2400" baseline="-25000" dirty="0" err="1" smtClean="0"/>
              <a:t>catalyst</a:t>
            </a:r>
            <a:r>
              <a:rPr lang="en-US" sz="2400" baseline="-25000" dirty="0" smtClean="0"/>
              <a:t>, PBR</a:t>
            </a:r>
            <a:r>
              <a:rPr lang="en-US" sz="2400" dirty="0" smtClean="0"/>
              <a:t> 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/>
          </p:nvPr>
        </p:nvGraphicFramePr>
        <p:xfrm>
          <a:off x="6632575" y="5202809"/>
          <a:ext cx="2359025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4" name="Equation" r:id="rId5" imgW="1904760" imgH="749160" progId="Equation.3">
                  <p:embed/>
                </p:oleObj>
              </mc:Choice>
              <mc:Fallback>
                <p:oleObj name="Equation" r:id="rId5" imgW="1904760" imgH="749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2575" y="5202809"/>
                        <a:ext cx="2359025" cy="895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Review: Sizing PFRs &amp; PBRs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0500" y="838200"/>
            <a:ext cx="876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We can determine the volume (catalyst weight) of a PFR (PBR) required to achieve a specific </a:t>
            </a:r>
            <a:r>
              <a:rPr lang="en-US" sz="2000" dirty="0" err="1" smtClean="0"/>
              <a:t>X</a:t>
            </a:r>
            <a:r>
              <a:rPr lang="en-US" sz="2000" baseline="-25000" dirty="0" err="1" smtClean="0"/>
              <a:t>j</a:t>
            </a:r>
            <a:r>
              <a:rPr lang="en-US" sz="2000" dirty="0" smtClean="0"/>
              <a:t> if we know how the reaction rate </a:t>
            </a:r>
            <a:r>
              <a:rPr lang="en-US" sz="2000" dirty="0" err="1" smtClean="0"/>
              <a:t>r</a:t>
            </a:r>
            <a:r>
              <a:rPr lang="en-US" sz="2000" baseline="-25000" dirty="0" err="1" smtClean="0"/>
              <a:t>j</a:t>
            </a:r>
            <a:r>
              <a:rPr lang="en-US" sz="2000" dirty="0" smtClean="0"/>
              <a:t> depends on </a:t>
            </a:r>
            <a:r>
              <a:rPr lang="en-US" sz="2000" dirty="0" err="1" smtClean="0"/>
              <a:t>X</a:t>
            </a:r>
            <a:r>
              <a:rPr lang="en-US" sz="2000" baseline="-25000" dirty="0" err="1" smtClean="0"/>
              <a:t>j</a:t>
            </a:r>
            <a:endParaRPr lang="en-US" sz="2000" dirty="0" smtClean="0"/>
          </a:p>
        </p:txBody>
      </p:sp>
      <p:graphicFrame>
        <p:nvGraphicFramePr>
          <p:cNvPr id="4" name="Object 34"/>
          <p:cNvGraphicFramePr>
            <a:graphicFrameLocks noChangeAspect="1"/>
          </p:cNvGraphicFramePr>
          <p:nvPr>
            <p:extLst/>
          </p:nvPr>
        </p:nvGraphicFramePr>
        <p:xfrm>
          <a:off x="2452688" y="1530350"/>
          <a:ext cx="5730875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5" name="Equation" r:id="rId7" imgW="5715000" imgH="787320" progId="Equation.3">
                  <p:embed/>
                </p:oleObj>
              </mc:Choice>
              <mc:Fallback>
                <p:oleObj name="Equation" r:id="rId7" imgW="5715000" imgH="7873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2688" y="1530350"/>
                        <a:ext cx="5730875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5800" y="1524000"/>
            <a:ext cx="152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7030A0"/>
                </a:solidFill>
              </a:rPr>
              <a:t>Ideal PFR design eq.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95275" y="3200400"/>
            <a:ext cx="85534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8275" indent="-168275">
              <a:buFont typeface="Arial" pitchFamily="34" charset="0"/>
              <a:buChar char="•"/>
            </a:pPr>
            <a:r>
              <a:rPr lang="en-US" sz="2000" dirty="0" smtClean="0"/>
              <a:t>Plot F</a:t>
            </a:r>
            <a:r>
              <a:rPr lang="en-US" sz="2000" baseline="-25000" dirty="0" smtClean="0"/>
              <a:t>A0</a:t>
            </a:r>
            <a:r>
              <a:rPr lang="en-US" sz="2000" dirty="0" smtClean="0"/>
              <a:t>/-</a:t>
            </a:r>
            <a:r>
              <a:rPr lang="en-US" sz="2000" dirty="0" err="1" smtClean="0"/>
              <a:t>r</a:t>
            </a:r>
            <a:r>
              <a:rPr lang="en-US" sz="2000" baseline="-25000" dirty="0" err="1" smtClean="0"/>
              <a:t>A</a:t>
            </a:r>
            <a:r>
              <a:rPr lang="en-US" sz="2000" dirty="0" smtClean="0"/>
              <a:t> </a:t>
            </a:r>
            <a:r>
              <a:rPr lang="en-US" sz="2000" dirty="0" err="1" smtClean="0"/>
              <a:t>vs</a:t>
            </a:r>
            <a:r>
              <a:rPr lang="en-US" sz="2000" dirty="0" smtClean="0"/>
              <a:t>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(Experimentally determined numerical values) </a:t>
            </a:r>
          </a:p>
          <a:p>
            <a:pPr marL="168275" indent="-168275">
              <a:buFont typeface="Arial" pitchFamily="34" charset="0"/>
              <a:buChar char="•"/>
            </a:pPr>
            <a:r>
              <a:rPr lang="en-US" sz="2000" dirty="0" smtClean="0"/>
              <a:t>V</a:t>
            </a:r>
            <a:r>
              <a:rPr lang="en-US" sz="2000" baseline="-25000" dirty="0" smtClean="0"/>
              <a:t>PFR</a:t>
            </a:r>
            <a:r>
              <a:rPr lang="en-US" sz="2000" dirty="0" smtClean="0"/>
              <a:t> (W</a:t>
            </a:r>
            <a:r>
              <a:rPr lang="en-US" sz="2000" baseline="-25000" dirty="0" smtClean="0"/>
              <a:t>PBR</a:t>
            </a:r>
            <a:r>
              <a:rPr lang="en-US" sz="2000" dirty="0" smtClean="0"/>
              <a:t>) is the area under the curve F</a:t>
            </a:r>
            <a:r>
              <a:rPr lang="en-US" sz="2000" baseline="-25000" dirty="0" smtClean="0"/>
              <a:t>A0</a:t>
            </a:r>
            <a:r>
              <a:rPr lang="en-US" sz="2000" dirty="0" smtClean="0"/>
              <a:t>/-</a:t>
            </a:r>
            <a:r>
              <a:rPr lang="en-US" sz="2000" dirty="0" err="1" smtClean="0"/>
              <a:t>r</a:t>
            </a:r>
            <a:r>
              <a:rPr lang="en-US" sz="2000" baseline="-25000" dirty="0" err="1" smtClean="0"/>
              <a:t>A</a:t>
            </a:r>
            <a:r>
              <a:rPr lang="en-US" sz="2000" dirty="0" smtClean="0"/>
              <a:t> </a:t>
            </a:r>
            <a:r>
              <a:rPr lang="en-US" sz="2000" dirty="0" err="1" smtClean="0"/>
              <a:t>vs</a:t>
            </a:r>
            <a:r>
              <a:rPr lang="en-US" sz="2000" dirty="0" smtClean="0"/>
              <a:t> </a:t>
            </a:r>
            <a:r>
              <a:rPr lang="en-US" sz="2000" dirty="0" err="1" smtClean="0"/>
              <a:t>X</a:t>
            </a:r>
            <a:r>
              <a:rPr lang="en-US" sz="2000" baseline="-25000" dirty="0" err="1" smtClean="0"/>
              <a:t>A,exit</a:t>
            </a:r>
            <a:endParaRPr lang="en-US" sz="2000" dirty="0" smtClean="0"/>
          </a:p>
        </p:txBody>
      </p:sp>
      <p:graphicFrame>
        <p:nvGraphicFramePr>
          <p:cNvPr id="8" name="Object 34"/>
          <p:cNvGraphicFramePr>
            <a:graphicFrameLocks noChangeAspect="1"/>
          </p:cNvGraphicFramePr>
          <p:nvPr>
            <p:extLst/>
          </p:nvPr>
        </p:nvGraphicFramePr>
        <p:xfrm>
          <a:off x="2382837" y="2367973"/>
          <a:ext cx="5922963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6" name="Equation" r:id="rId9" imgW="5905440" imgH="787320" progId="Equation.3">
                  <p:embed/>
                </p:oleObj>
              </mc:Choice>
              <mc:Fallback>
                <p:oleObj name="Equation" r:id="rId9" imgW="5905440" imgH="7873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2837" y="2367973"/>
                        <a:ext cx="5922963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85800" y="2437823"/>
            <a:ext cx="152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7030A0"/>
                </a:solidFill>
              </a:rPr>
              <a:t>Ideal PBR design eq.</a:t>
            </a:r>
          </a:p>
        </p:txBody>
      </p:sp>
      <p:graphicFrame>
        <p:nvGraphicFramePr>
          <p:cNvPr id="7174" name="Object 12"/>
          <p:cNvGraphicFramePr>
            <a:graphicFrameLocks noChangeAspect="1"/>
          </p:cNvGraphicFramePr>
          <p:nvPr>
            <p:extLst/>
          </p:nvPr>
        </p:nvGraphicFramePr>
        <p:xfrm>
          <a:off x="4191000" y="5124450"/>
          <a:ext cx="2201862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7" name="Equation" r:id="rId11" imgW="1777680" imgH="749160" progId="Equation.3">
                  <p:embed/>
                </p:oleObj>
              </mc:Choice>
              <mc:Fallback>
                <p:oleObj name="Equation" r:id="rId11" imgW="1777680" imgH="749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5124450"/>
                        <a:ext cx="2201862" cy="895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79059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Numerical Evaluation of Integrals (A.4)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191000" y="914400"/>
            <a:ext cx="40400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Simpson’s one-third rule (3-point):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4267200" y="1295400"/>
          <a:ext cx="4572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93" name="Equation" r:id="rId3" imgW="4572000" imgH="914400" progId="Equation.3">
                  <p:embed/>
                </p:oleObj>
              </mc:Choice>
              <mc:Fallback>
                <p:oleObj name="Equation" r:id="rId3" imgW="4572000" imgH="914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1295400"/>
                        <a:ext cx="45720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4838700" y="2209800"/>
          <a:ext cx="34290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94" name="Equation" r:id="rId5" imgW="3429000" imgH="723600" progId="Equation.3">
                  <p:embed/>
                </p:oleObj>
              </mc:Choice>
              <mc:Fallback>
                <p:oleObj name="Equation" r:id="rId5" imgW="3429000" imgH="723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8700" y="2209800"/>
                        <a:ext cx="34290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518160" y="914400"/>
            <a:ext cx="31102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Trapezoidal rule (2-point):</a:t>
            </a:r>
          </a:p>
        </p:txBody>
      </p:sp>
      <p:graphicFrame>
        <p:nvGraphicFramePr>
          <p:cNvPr id="26632" name="Object 8"/>
          <p:cNvGraphicFramePr>
            <a:graphicFrameLocks noChangeAspect="1"/>
          </p:cNvGraphicFramePr>
          <p:nvPr/>
        </p:nvGraphicFramePr>
        <p:xfrm>
          <a:off x="518160" y="1295400"/>
          <a:ext cx="33909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95" name="Equation" r:id="rId7" imgW="3390840" imgH="914400" progId="Equation.3">
                  <p:embed/>
                </p:oleObj>
              </mc:Choice>
              <mc:Fallback>
                <p:oleObj name="Equation" r:id="rId7" imgW="3390840" imgH="914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" y="1295400"/>
                        <a:ext cx="33909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3" name="Object 9"/>
          <p:cNvGraphicFramePr>
            <a:graphicFrameLocks noChangeAspect="1"/>
          </p:cNvGraphicFramePr>
          <p:nvPr/>
        </p:nvGraphicFramePr>
        <p:xfrm>
          <a:off x="1356360" y="2209800"/>
          <a:ext cx="1498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96" name="Equation" r:id="rId9" imgW="1498320" imgH="380880" progId="Equation.3">
                  <p:embed/>
                </p:oleObj>
              </mc:Choice>
              <mc:Fallback>
                <p:oleObj name="Equation" r:id="rId9" imgW="1498320" imgH="380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6360" y="2209800"/>
                        <a:ext cx="14986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/>
          <p:cNvSpPr/>
          <p:nvPr/>
        </p:nvSpPr>
        <p:spPr>
          <a:xfrm>
            <a:off x="198120" y="914400"/>
            <a:ext cx="3931920" cy="2209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229100" y="914400"/>
            <a:ext cx="4724400" cy="2209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22300" y="3322320"/>
            <a:ext cx="43815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Simpson’s three-eights rule (4-point):</a:t>
            </a: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/>
          </p:nvPr>
        </p:nvGraphicFramePr>
        <p:xfrm>
          <a:off x="393700" y="3886200"/>
          <a:ext cx="5880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97" name="Equation" r:id="rId11" imgW="5879880" imgH="914400" progId="Equation.3">
                  <p:embed/>
                </p:oleObj>
              </mc:Choice>
              <mc:Fallback>
                <p:oleObj name="Equation" r:id="rId11" imgW="5879880" imgH="914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700" y="3886200"/>
                        <a:ext cx="58801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/>
          </p:nvPr>
        </p:nvGraphicFramePr>
        <p:xfrm>
          <a:off x="6794500" y="4076700"/>
          <a:ext cx="17780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98" name="Equation" r:id="rId13" imgW="1777680" imgH="723600" progId="Equation.3">
                  <p:embed/>
                </p:oleObj>
              </mc:Choice>
              <mc:Fallback>
                <p:oleObj name="Equation" r:id="rId13" imgW="1777680" imgH="723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4500" y="4076700"/>
                        <a:ext cx="17780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6" name="Object 12"/>
          <p:cNvGraphicFramePr>
            <a:graphicFrameLocks noChangeAspect="1"/>
          </p:cNvGraphicFramePr>
          <p:nvPr>
            <p:extLst/>
          </p:nvPr>
        </p:nvGraphicFramePr>
        <p:xfrm>
          <a:off x="5346700" y="3505200"/>
          <a:ext cx="3403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99" name="Equation" r:id="rId15" imgW="3403440" imgH="380880" progId="Equation.3">
                  <p:embed/>
                </p:oleObj>
              </mc:Choice>
              <mc:Fallback>
                <p:oleObj name="Equation" r:id="rId15" imgW="3403440" imgH="380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6700" y="3505200"/>
                        <a:ext cx="34036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/>
          <p:nvPr/>
        </p:nvSpPr>
        <p:spPr>
          <a:xfrm>
            <a:off x="190500" y="3246120"/>
            <a:ext cx="8763000" cy="16459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623824" y="5074920"/>
            <a:ext cx="40112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Simpson’s five-point </a:t>
            </a:r>
            <a:r>
              <a:rPr lang="en-US" sz="2000" dirty="0" err="1" smtClean="0"/>
              <a:t>quadrature</a:t>
            </a:r>
            <a:r>
              <a:rPr lang="en-US" sz="2000" dirty="0" smtClean="0"/>
              <a:t> :</a:t>
            </a:r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>
            <p:extLst/>
          </p:nvPr>
        </p:nvGraphicFramePr>
        <p:xfrm>
          <a:off x="190499" y="5440871"/>
          <a:ext cx="6896101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00" name="Equation" r:id="rId17" imgW="6895800" imgH="914400" progId="Equation.3">
                  <p:embed/>
                </p:oleObj>
              </mc:Choice>
              <mc:Fallback>
                <p:oleObj name="Equation" r:id="rId17" imgW="6895800" imgH="914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499" y="5440871"/>
                        <a:ext cx="6896101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/>
          </p:nvPr>
        </p:nvGraphicFramePr>
        <p:xfrm>
          <a:off x="7261860" y="5512308"/>
          <a:ext cx="17907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01" name="Equation" r:id="rId19" imgW="1790640" imgH="723600" progId="Equation.3">
                  <p:embed/>
                </p:oleObj>
              </mc:Choice>
              <mc:Fallback>
                <p:oleObj name="Equation" r:id="rId19" imgW="1790640" imgH="723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1860" y="5512308"/>
                        <a:ext cx="17907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Rectangle 29"/>
          <p:cNvSpPr/>
          <p:nvPr/>
        </p:nvSpPr>
        <p:spPr>
          <a:xfrm>
            <a:off x="192024" y="4983480"/>
            <a:ext cx="8763000" cy="14935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918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90600"/>
            <a:ext cx="3151632" cy="280416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1081" y="990600"/>
            <a:ext cx="3072384" cy="274320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80183"/>
            <a:ext cx="3276600" cy="274320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22" t="7775" r="10598"/>
          <a:stretch/>
        </p:blipFill>
        <p:spPr>
          <a:xfrm>
            <a:off x="3224814" y="3839817"/>
            <a:ext cx="3219057" cy="2743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Review: Reactors in Series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8677" y="1295400"/>
            <a:ext cx="12266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2 CSTRs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24300" y="1295400"/>
            <a:ext cx="10406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2 PFRs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9600" y="4191000"/>
            <a:ext cx="16562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CSTR</a:t>
            </a:r>
            <a:r>
              <a:rPr lang="en-US" sz="2000" dirty="0" smtClean="0">
                <a:latin typeface="Arial"/>
                <a:cs typeface="Arial"/>
              </a:rPr>
              <a:t>→PFR</a:t>
            </a:r>
            <a:endParaRPr lang="en-US" sz="2000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836965" y="5638800"/>
            <a:ext cx="9156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V</a:t>
            </a:r>
            <a:r>
              <a:rPr lang="en-US" sz="2000" baseline="-25000" dirty="0" smtClean="0">
                <a:solidFill>
                  <a:schemeClr val="bg1"/>
                </a:solidFill>
              </a:rPr>
              <a:t>CSTR1</a:t>
            </a:r>
            <a:endParaRPr lang="en-US" sz="2000" dirty="0" smtClean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05000" y="5638800"/>
            <a:ext cx="7922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V</a:t>
            </a:r>
            <a:r>
              <a:rPr lang="en-US" sz="2000" baseline="-25000" dirty="0" smtClean="0">
                <a:solidFill>
                  <a:schemeClr val="bg1"/>
                </a:solidFill>
              </a:rPr>
              <a:t>PFR2</a:t>
            </a:r>
            <a:endParaRPr lang="en-US" sz="2000" dirty="0" smtClean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05400" y="2819400"/>
            <a:ext cx="7922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V</a:t>
            </a:r>
            <a:r>
              <a:rPr lang="en-US" sz="2000" baseline="-25000" dirty="0" smtClean="0"/>
              <a:t>PFR2</a:t>
            </a:r>
            <a:endParaRPr lang="en-US" sz="2000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803564" y="2860964"/>
            <a:ext cx="9156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V</a:t>
            </a:r>
            <a:r>
              <a:rPr lang="en-US" sz="2000" baseline="-25000" dirty="0" smtClean="0"/>
              <a:t>CSTR1</a:t>
            </a:r>
            <a:endParaRPr lang="en-US" sz="2000" dirty="0" smtClean="0"/>
          </a:p>
        </p:txBody>
      </p:sp>
      <p:sp>
        <p:nvSpPr>
          <p:cNvPr id="13" name="TextBox 12"/>
          <p:cNvSpPr txBox="1"/>
          <p:nvPr/>
        </p:nvSpPr>
        <p:spPr>
          <a:xfrm>
            <a:off x="1981200" y="2590800"/>
            <a:ext cx="9156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V</a:t>
            </a:r>
            <a:r>
              <a:rPr lang="en-US" sz="2000" baseline="-25000" dirty="0" smtClean="0">
                <a:solidFill>
                  <a:schemeClr val="bg1"/>
                </a:solidFill>
              </a:rPr>
              <a:t>CSTR2</a:t>
            </a:r>
            <a:endParaRPr lang="en-US" sz="2000" dirty="0" smtClean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114800" y="2895600"/>
            <a:ext cx="7922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V</a:t>
            </a:r>
            <a:r>
              <a:rPr lang="en-US" sz="2000" baseline="-25000" dirty="0" smtClean="0">
                <a:solidFill>
                  <a:schemeClr val="bg1"/>
                </a:solidFill>
              </a:rPr>
              <a:t>PFR1</a:t>
            </a:r>
            <a:endParaRPr lang="en-US" sz="2000" dirty="0" smtClean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128412" y="5695890"/>
            <a:ext cx="7922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V</a:t>
            </a:r>
            <a:r>
              <a:rPr lang="en-US" sz="2000" baseline="-25000" dirty="0" smtClean="0">
                <a:solidFill>
                  <a:schemeClr val="bg1"/>
                </a:solidFill>
              </a:rPr>
              <a:t>PFR1</a:t>
            </a:r>
            <a:endParaRPr lang="en-US" sz="2000" dirty="0" smtClean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247167" y="5486400"/>
            <a:ext cx="9156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V</a:t>
            </a:r>
            <a:r>
              <a:rPr lang="en-US" sz="2000" baseline="-25000" dirty="0" smtClean="0">
                <a:solidFill>
                  <a:schemeClr val="bg1"/>
                </a:solidFill>
              </a:rPr>
              <a:t>CSTR2</a:t>
            </a:r>
            <a:endParaRPr lang="en-US" sz="2000" dirty="0" smtClean="0">
              <a:solidFill>
                <a:schemeClr val="bg1"/>
              </a:solidFill>
            </a:endParaRPr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>
          <a:xfrm>
            <a:off x="6477000" y="4648200"/>
            <a:ext cx="2057400" cy="1219200"/>
          </a:xfrm>
          <a:prstGeom prst="rect">
            <a:avLst/>
          </a:prstGeom>
        </p:spPr>
        <p:txBody>
          <a:bodyPr>
            <a:noAutofit/>
          </a:bodyPr>
          <a:lstStyle/>
          <a:p>
            <a:pPr lvl="0" algn="ctr">
              <a:lnSpc>
                <a:spcPct val="110000"/>
              </a:lnSpc>
              <a:defRPr/>
            </a:pPr>
            <a:r>
              <a:rPr kumimoji="0" lang="en-GB" altLang="zh-TW" sz="2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V</a:t>
            </a:r>
            <a:r>
              <a:rPr kumimoji="0" lang="en-GB" altLang="zh-TW" sz="2000" i="0" u="none" strike="noStrike" kern="1200" cap="none" spc="0" normalizeH="0" baseline="-2500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CSTR1</a:t>
            </a:r>
            <a:r>
              <a:rPr kumimoji="0" lang="en-GB" altLang="zh-TW" sz="20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+ V</a:t>
            </a:r>
            <a:r>
              <a:rPr kumimoji="0" lang="en-GB" altLang="zh-TW" sz="2000" i="0" u="none" strike="noStrike" kern="1200" cap="none" spc="0" normalizeH="0" baseline="-2500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PFR2</a:t>
            </a:r>
          </a:p>
          <a:p>
            <a:pPr lvl="0" algn="ctr">
              <a:lnSpc>
                <a:spcPct val="110000"/>
              </a:lnSpc>
              <a:defRPr/>
            </a:pPr>
            <a:r>
              <a:rPr kumimoji="0" lang="en-GB" altLang="zh-TW" sz="2000" i="0" u="none" strike="noStrike" kern="1200" cap="none" spc="0" normalizeH="0" baseline="-2500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altLang="zh-TW" sz="20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≠</a:t>
            </a:r>
            <a:r>
              <a:rPr kumimoji="0" lang="en-GB" altLang="zh-TW" sz="2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lvl="0" algn="ctr">
              <a:lnSpc>
                <a:spcPct val="110000"/>
              </a:lnSpc>
              <a:defRPr/>
            </a:pPr>
            <a:r>
              <a:rPr kumimoji="0" lang="en-GB" altLang="zh-TW" sz="2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V</a:t>
            </a:r>
            <a:r>
              <a:rPr lang="en-GB" altLang="zh-TW" sz="2000" baseline="-25000" dirty="0" smtClean="0"/>
              <a:t>PFR1 </a:t>
            </a:r>
            <a:r>
              <a:rPr lang="en-GB" altLang="zh-TW" sz="2000" dirty="0" smtClean="0"/>
              <a:t>+ C</a:t>
            </a:r>
            <a:r>
              <a:rPr kumimoji="0" lang="en-GB" altLang="zh-TW" sz="2000" i="0" u="none" strike="noStrike" kern="1200" cap="none" spc="0" normalizeH="0" baseline="-2500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CSTR2</a:t>
            </a:r>
            <a:endParaRPr kumimoji="0" lang="en-GB" altLang="zh-TW" sz="20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125433" y="4114800"/>
            <a:ext cx="16562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PFR</a:t>
            </a:r>
            <a:r>
              <a:rPr lang="en-US" sz="2000" dirty="0" smtClean="0">
                <a:latin typeface="Arial"/>
                <a:cs typeface="Arial"/>
              </a:rPr>
              <a:t>→</a:t>
            </a:r>
            <a:r>
              <a:rPr lang="en-US" sz="2000" dirty="0" smtClean="0">
                <a:solidFill>
                  <a:schemeClr val="bg1"/>
                </a:solidFill>
                <a:latin typeface="Arial"/>
                <a:cs typeface="Arial"/>
              </a:rPr>
              <a:t>CSTR</a:t>
            </a:r>
            <a:endParaRPr lang="en-US" sz="2000" dirty="0" smtClean="0">
              <a:solidFill>
                <a:schemeClr val="bg1"/>
              </a:solidFill>
            </a:endParaRPr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>
            <p:extLst/>
          </p:nvPr>
        </p:nvGraphicFramePr>
        <p:xfrm>
          <a:off x="6553200" y="838200"/>
          <a:ext cx="4699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79" name="Equation" r:id="rId7" imgW="469800" imgH="685800" progId="Equation.3">
                  <p:embed/>
                </p:oleObj>
              </mc:Choice>
              <mc:Fallback>
                <p:oleObj name="Equation" r:id="rId7" imgW="469800" imgH="685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838200"/>
                        <a:ext cx="4699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>
            <p:extLst/>
          </p:nvPr>
        </p:nvGraphicFramePr>
        <p:xfrm>
          <a:off x="6197600" y="1905000"/>
          <a:ext cx="29464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80" name="Equation" r:id="rId9" imgW="2946240" imgH="545760" progId="Equation.3">
                  <p:embed/>
                </p:oleObj>
              </mc:Choice>
              <mc:Fallback>
                <p:oleObj name="Equation" r:id="rId9" imgW="2946240" imgH="5457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7600" y="1905000"/>
                        <a:ext cx="29464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6248400" y="990600"/>
            <a:ext cx="2786340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If         is</a:t>
            </a:r>
            <a:r>
              <a:rPr lang="en-US" sz="2000" dirty="0" smtClean="0">
                <a:solidFill>
                  <a:srgbClr val="C00000"/>
                </a:solidFill>
              </a:rPr>
              <a:t> monotonically</a:t>
            </a:r>
          </a:p>
          <a:p>
            <a:r>
              <a:rPr lang="en-US" sz="1200" dirty="0" smtClean="0">
                <a:solidFill>
                  <a:srgbClr val="C00000"/>
                </a:solidFill>
              </a:rPr>
              <a:t> </a:t>
            </a:r>
          </a:p>
          <a:p>
            <a:r>
              <a:rPr lang="en-US" sz="2000" dirty="0" smtClean="0">
                <a:solidFill>
                  <a:srgbClr val="C00000"/>
                </a:solidFill>
              </a:rPr>
              <a:t>increasing</a:t>
            </a:r>
            <a:r>
              <a:rPr lang="en-US" sz="2000" dirty="0" smtClean="0"/>
              <a:t> then:</a:t>
            </a:r>
          </a:p>
        </p:txBody>
      </p:sp>
      <p:graphicFrame>
        <p:nvGraphicFramePr>
          <p:cNvPr id="9222" name="Object 6"/>
          <p:cNvGraphicFramePr>
            <a:graphicFrameLocks noChangeAspect="1"/>
          </p:cNvGraphicFramePr>
          <p:nvPr>
            <p:extLst/>
          </p:nvPr>
        </p:nvGraphicFramePr>
        <p:xfrm>
          <a:off x="6159500" y="2667000"/>
          <a:ext cx="29845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81" name="Equation" r:id="rId11" imgW="2984400" imgH="545760" progId="Equation.3">
                  <p:embed/>
                </p:oleObj>
              </mc:Choice>
              <mc:Fallback>
                <p:oleObj name="Equation" r:id="rId11" imgW="2984400" imgH="5457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00" y="2667000"/>
                        <a:ext cx="29845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41701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2 Examples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2284869"/>
              </p:ext>
            </p:extLst>
          </p:nvPr>
        </p:nvGraphicFramePr>
        <p:xfrm>
          <a:off x="-3" y="2286000"/>
          <a:ext cx="9144003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X</a:t>
                      </a:r>
                      <a:r>
                        <a:rPr lang="en-US" sz="1800" b="0" i="0" u="none" strike="noStrike" baseline="-25000" dirty="0" smtClean="0">
                          <a:solidFill>
                            <a:schemeClr val="bg1"/>
                          </a:solidFill>
                          <a:latin typeface="+mn-lt"/>
                        </a:rPr>
                        <a:t>A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0.3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0.5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0.85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-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r</a:t>
                      </a:r>
                      <a:r>
                        <a:rPr lang="en-US" sz="1800" b="0" i="0" u="none" strike="noStrike" baseline="-25000" dirty="0" err="1">
                          <a:solidFill>
                            <a:srgbClr val="000000"/>
                          </a:solidFill>
                          <a:latin typeface="+mn-lt"/>
                        </a:rPr>
                        <a:t>A</a:t>
                      </a:r>
                      <a:endParaRPr lang="en-US" sz="1800" b="0" i="0" u="none" strike="noStrike" baseline="-250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0.0053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0.0052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0.0050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0.0045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0.0040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0.0033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0.0025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0.0018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0.00125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baseline="-250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45" name="TextBox 44"/>
          <p:cNvSpPr txBox="1"/>
          <p:nvPr/>
        </p:nvSpPr>
        <p:spPr>
          <a:xfrm>
            <a:off x="132944" y="4800600"/>
            <a:ext cx="61218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CC"/>
                </a:solidFill>
              </a:rPr>
              <a:t>1.  Calculate F</a:t>
            </a:r>
            <a:r>
              <a:rPr lang="en-US" baseline="-25000" dirty="0" smtClean="0">
                <a:solidFill>
                  <a:srgbClr val="0000CC"/>
                </a:solidFill>
              </a:rPr>
              <a:t>A0</a:t>
            </a:r>
            <a:r>
              <a:rPr lang="en-US" dirty="0" smtClean="0">
                <a:solidFill>
                  <a:srgbClr val="0000CC"/>
                </a:solidFill>
              </a:rPr>
              <a:t>/-</a:t>
            </a:r>
            <a:r>
              <a:rPr lang="en-US" dirty="0" err="1" smtClean="0">
                <a:solidFill>
                  <a:srgbClr val="0000CC"/>
                </a:solidFill>
              </a:rPr>
              <a:t>r</a:t>
            </a:r>
            <a:r>
              <a:rPr lang="en-US" baseline="-25000" dirty="0" err="1" smtClean="0">
                <a:solidFill>
                  <a:srgbClr val="0000CC"/>
                </a:solidFill>
              </a:rPr>
              <a:t>A</a:t>
            </a:r>
            <a:r>
              <a:rPr lang="en-US" dirty="0" smtClean="0">
                <a:solidFill>
                  <a:srgbClr val="0000CC"/>
                </a:solidFill>
              </a:rPr>
              <a:t> for each conversion value in the table</a:t>
            </a:r>
            <a:endParaRPr lang="en-US" dirty="0">
              <a:solidFill>
                <a:srgbClr val="0000CC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474281" y="4800600"/>
            <a:ext cx="8767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F</a:t>
            </a:r>
            <a:r>
              <a:rPr lang="en-US" baseline="-25000" dirty="0" smtClean="0"/>
              <a:t>A0</a:t>
            </a:r>
            <a:r>
              <a:rPr lang="en-US" dirty="0" smtClean="0"/>
              <a:t>/-</a:t>
            </a:r>
            <a:r>
              <a:rPr lang="en-US" dirty="0" err="1" smtClean="0"/>
              <a:t>r</a:t>
            </a:r>
            <a:r>
              <a:rPr lang="en-US" baseline="-25000" dirty="0" err="1" smtClean="0"/>
              <a:t>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7620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Calculate the reactor volumes for each configuration shown below for the reaction data in the table when the molar flow rate is 52 mol/min.  </a:t>
            </a:r>
            <a:endParaRPr lang="en-US" dirty="0"/>
          </a:p>
        </p:txBody>
      </p:sp>
      <p:grpSp>
        <p:nvGrpSpPr>
          <p:cNvPr id="26" name="Group 25"/>
          <p:cNvGrpSpPr/>
          <p:nvPr/>
        </p:nvGrpSpPr>
        <p:grpSpPr>
          <a:xfrm>
            <a:off x="0" y="762000"/>
            <a:ext cx="4638368" cy="1371600"/>
            <a:chOff x="0" y="762000"/>
            <a:chExt cx="4638368" cy="1371600"/>
          </a:xfrm>
        </p:grpSpPr>
        <p:grpSp>
          <p:nvGrpSpPr>
            <p:cNvPr id="23" name="Group 22"/>
            <p:cNvGrpSpPr/>
            <p:nvPr/>
          </p:nvGrpSpPr>
          <p:grpSpPr>
            <a:xfrm>
              <a:off x="0" y="762000"/>
              <a:ext cx="4638368" cy="1295401"/>
              <a:chOff x="381000" y="762000"/>
              <a:chExt cx="4638368" cy="1295401"/>
            </a:xfrm>
          </p:grpSpPr>
          <p:grpSp>
            <p:nvGrpSpPr>
              <p:cNvPr id="6" name="Group 5"/>
              <p:cNvGrpSpPr/>
              <p:nvPr/>
            </p:nvGrpSpPr>
            <p:grpSpPr>
              <a:xfrm>
                <a:off x="381000" y="762000"/>
                <a:ext cx="4638368" cy="1143000"/>
                <a:chOff x="4953000" y="914400"/>
                <a:chExt cx="4638368" cy="1143000"/>
              </a:xfrm>
            </p:grpSpPr>
            <p:sp>
              <p:nvSpPr>
                <p:cNvPr id="7" name="Line 23"/>
                <p:cNvSpPr>
                  <a:spLocks noChangeShapeType="1"/>
                </p:cNvSpPr>
                <p:nvPr/>
              </p:nvSpPr>
              <p:spPr bwMode="auto">
                <a:xfrm>
                  <a:off x="5296085" y="1352550"/>
                  <a:ext cx="82232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" name="AutoShape 24"/>
                <p:cNvSpPr>
                  <a:spLocks noChangeArrowheads="1"/>
                </p:cNvSpPr>
                <p:nvPr/>
              </p:nvSpPr>
              <p:spPr bwMode="auto">
                <a:xfrm rot="5400000">
                  <a:off x="6426385" y="852488"/>
                  <a:ext cx="420688" cy="1001713"/>
                </a:xfrm>
                <a:prstGeom prst="can">
                  <a:avLst>
                    <a:gd name="adj" fmla="val 39610"/>
                  </a:avLst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" name="Line 26"/>
                <p:cNvSpPr>
                  <a:spLocks noChangeShapeType="1"/>
                </p:cNvSpPr>
                <p:nvPr/>
              </p:nvSpPr>
              <p:spPr bwMode="auto">
                <a:xfrm>
                  <a:off x="7069323" y="1352550"/>
                  <a:ext cx="55562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4953000" y="990600"/>
                  <a:ext cx="1066800" cy="369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>
                  <a:outerShdw dist="25400" sx="1000" sy="1000" algn="ctr" rotWithShape="0">
                    <a:srgbClr val="000000"/>
                  </a:outerShdw>
                </a:effectLst>
              </p:spPr>
              <p:txBody>
                <a:bodyPr wrap="square"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  <a:defRPr/>
                  </a:pPr>
                  <a:r>
                    <a:rPr lang="en-US" altLang="en-US" u="none" dirty="0" smtClean="0">
                      <a:latin typeface="Helvetica" pitchFamily="34" charset="0"/>
                    </a:rPr>
                    <a:t>F</a:t>
                  </a:r>
                  <a:r>
                    <a:rPr lang="en-US" altLang="en-US" u="none" baseline="-25000" dirty="0" smtClean="0">
                      <a:latin typeface="Helvetica" pitchFamily="34" charset="0"/>
                    </a:rPr>
                    <a:t>A0</a:t>
                  </a:r>
                  <a:r>
                    <a:rPr lang="en-US" altLang="en-US" u="none" dirty="0" smtClean="0">
                      <a:latin typeface="Helvetica" pitchFamily="34" charset="0"/>
                    </a:rPr>
                    <a:t>, X</a:t>
                  </a:r>
                  <a:r>
                    <a:rPr lang="en-US" altLang="en-US" u="none" baseline="-25000" dirty="0" smtClean="0">
                      <a:latin typeface="Helvetica" pitchFamily="34" charset="0"/>
                    </a:rPr>
                    <a:t>0</a:t>
                  </a:r>
                  <a:endParaRPr lang="en-US" altLang="en-US" u="none" dirty="0">
                    <a:latin typeface="Helvetica" pitchFamily="34" charset="0"/>
                  </a:endParaRPr>
                </a:p>
              </p:txBody>
            </p:sp>
            <p:sp>
              <p:nvSpPr>
                <p:cNvPr id="11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7010400" y="914400"/>
                  <a:ext cx="914400" cy="369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>
                  <a:outerShdw dist="25400" sx="1000" sy="1000" algn="ctr" rotWithShape="0">
                    <a:srgbClr val="000000"/>
                  </a:outerShdw>
                </a:effectLst>
              </p:spPr>
              <p:txBody>
                <a:bodyPr wrap="square"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  <a:defRPr/>
                  </a:pPr>
                  <a:r>
                    <a:rPr lang="en-US" altLang="en-US" u="none" dirty="0" smtClean="0">
                      <a:latin typeface="Helvetica" pitchFamily="34" charset="0"/>
                    </a:rPr>
                    <a:t>X</a:t>
                  </a:r>
                  <a:r>
                    <a:rPr lang="en-US" altLang="en-US" baseline="-25000" dirty="0" smtClean="0">
                      <a:latin typeface="Helvetica" pitchFamily="34" charset="0"/>
                    </a:rPr>
                    <a:t>1</a:t>
                  </a:r>
                  <a:r>
                    <a:rPr lang="en-US" altLang="en-US" dirty="0" smtClean="0">
                      <a:latin typeface="Helvetica" pitchFamily="34" charset="0"/>
                    </a:rPr>
                    <a:t>=0.3</a:t>
                  </a:r>
                  <a:endParaRPr lang="en-US" altLang="en-US" u="none" dirty="0">
                    <a:latin typeface="Helvetica" pitchFamily="34" charset="0"/>
                  </a:endParaRPr>
                </a:p>
              </p:txBody>
            </p:sp>
            <p:sp>
              <p:nvSpPr>
                <p:cNvPr id="12" name="Oval 13"/>
                <p:cNvSpPr>
                  <a:spLocks noChangeArrowheads="1"/>
                </p:cNvSpPr>
                <p:nvPr/>
              </p:nvSpPr>
              <p:spPr bwMode="auto">
                <a:xfrm>
                  <a:off x="7876032" y="1905000"/>
                  <a:ext cx="381000" cy="152400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3" name="Oval 14"/>
                <p:cNvSpPr>
                  <a:spLocks noChangeArrowheads="1"/>
                </p:cNvSpPr>
                <p:nvPr/>
              </p:nvSpPr>
              <p:spPr bwMode="auto">
                <a:xfrm>
                  <a:off x="7495032" y="1905000"/>
                  <a:ext cx="381000" cy="152400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5" name="Line 19"/>
                <p:cNvSpPr>
                  <a:spLocks noChangeShapeType="1"/>
                </p:cNvSpPr>
                <p:nvPr/>
              </p:nvSpPr>
              <p:spPr bwMode="auto">
                <a:xfrm>
                  <a:off x="7638288" y="1344168"/>
                  <a:ext cx="0" cy="27432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>
                  <a:outerShdw dist="35921" sx="1000" sy="1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6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8058911" y="1362456"/>
                  <a:ext cx="73152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/>
                </a:ln>
                <a:effectLst>
                  <a:outerShdw dist="35921" sx="1000" sy="1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7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8058912" y="1362456"/>
                  <a:ext cx="0" cy="36576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dist="35921" sx="1000" sy="1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0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8676968" y="1171876"/>
                  <a:ext cx="914400" cy="369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>
                  <a:outerShdw dist="25400" sx="1000" sy="1000" algn="ctr" rotWithShape="0">
                    <a:srgbClr val="000000"/>
                  </a:outerShdw>
                </a:effectLst>
              </p:spPr>
              <p:txBody>
                <a:bodyPr wrap="square"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  <a:defRPr/>
                  </a:pPr>
                  <a:r>
                    <a:rPr lang="en-US" altLang="en-US" u="none" dirty="0" smtClean="0">
                      <a:latin typeface="Helvetica" pitchFamily="34" charset="0"/>
                    </a:rPr>
                    <a:t>X</a:t>
                  </a:r>
                  <a:r>
                    <a:rPr lang="en-US" altLang="en-US" baseline="-25000" dirty="0" smtClean="0">
                      <a:latin typeface="Helvetica" pitchFamily="34" charset="0"/>
                    </a:rPr>
                    <a:t>2</a:t>
                  </a:r>
                  <a:r>
                    <a:rPr lang="en-US" altLang="en-US" dirty="0" smtClean="0">
                      <a:latin typeface="Helvetica" pitchFamily="34" charset="0"/>
                    </a:rPr>
                    <a:t>=0.8</a:t>
                  </a:r>
                  <a:endParaRPr lang="en-US" altLang="en-US" u="none" dirty="0">
                    <a:latin typeface="Helvetica" pitchFamily="34" charset="0"/>
                  </a:endParaRPr>
                </a:p>
              </p:txBody>
            </p:sp>
          </p:grpSp>
          <p:sp>
            <p:nvSpPr>
              <p:cNvPr id="21" name="Rectangle 11"/>
              <p:cNvSpPr>
                <a:spLocks noChangeArrowheads="1"/>
              </p:cNvSpPr>
              <p:nvPr/>
            </p:nvSpPr>
            <p:spPr bwMode="auto">
              <a:xfrm>
                <a:off x="2780072" y="1447801"/>
                <a:ext cx="1066799" cy="609600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altLang="en-US">
                  <a:solidFill>
                    <a:srgbClr val="FFFF00"/>
                  </a:solidFill>
                  <a:latin typeface="Helvetica" pitchFamily="34" charset="0"/>
                </a:endParaRPr>
              </a:p>
            </p:txBody>
          </p:sp>
          <p:sp>
            <p:nvSpPr>
              <p:cNvPr id="22" name="Line 12"/>
              <p:cNvSpPr>
                <a:spLocks noChangeShapeType="1"/>
              </p:cNvSpPr>
              <p:nvPr/>
            </p:nvSpPr>
            <p:spPr bwMode="auto">
              <a:xfrm>
                <a:off x="3306096" y="1158240"/>
                <a:ext cx="0" cy="64008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>
                <a:outerShdw dist="35921" sx="1000" sy="1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24" name="Rectangle 23"/>
            <p:cNvSpPr/>
            <p:nvPr/>
          </p:nvSpPr>
          <p:spPr>
            <a:xfrm>
              <a:off x="152400" y="762000"/>
              <a:ext cx="4419600" cy="1371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28600" y="1676400"/>
              <a:ext cx="10438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Config</a:t>
              </a:r>
              <a:r>
                <a:rPr lang="en-US" dirty="0" smtClean="0"/>
                <a:t> 1</a:t>
              </a:r>
              <a:endParaRPr lang="en-US" dirty="0"/>
            </a:p>
          </p:txBody>
        </p:sp>
      </p:grpSp>
      <p:sp>
        <p:nvSpPr>
          <p:cNvPr id="27" name="Line 20"/>
          <p:cNvSpPr>
            <a:spLocks noChangeShapeType="1"/>
          </p:cNvSpPr>
          <p:nvPr/>
        </p:nvSpPr>
        <p:spPr bwMode="auto">
          <a:xfrm flipV="1">
            <a:off x="5851567" y="1227263"/>
            <a:ext cx="73152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/>
          </a:ln>
          <a:effectLst>
            <a:outerShdw dist="35921" sx="1000" sy="1000" algn="ctr" rotWithShape="0">
              <a:srgbClr val="00000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8" name="Line 22"/>
          <p:cNvSpPr>
            <a:spLocks noChangeShapeType="1"/>
          </p:cNvSpPr>
          <p:nvPr/>
        </p:nvSpPr>
        <p:spPr bwMode="auto">
          <a:xfrm flipV="1">
            <a:off x="5851568" y="1227263"/>
            <a:ext cx="0" cy="365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>
            <a:outerShdw dist="35921" sx="1000" sy="1000" algn="ctr" rotWithShape="0">
              <a:srgbClr val="00000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9" name="Rectangle 11"/>
          <p:cNvSpPr>
            <a:spLocks noChangeArrowheads="1"/>
          </p:cNvSpPr>
          <p:nvPr/>
        </p:nvSpPr>
        <p:spPr bwMode="auto">
          <a:xfrm>
            <a:off x="5144728" y="1465008"/>
            <a:ext cx="1066799" cy="6096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altLang="en-US">
              <a:solidFill>
                <a:srgbClr val="FFFF00"/>
              </a:solidFill>
              <a:latin typeface="Helvetica" pitchFamily="34" charset="0"/>
            </a:endParaRPr>
          </a:p>
        </p:txBody>
      </p:sp>
      <p:sp>
        <p:nvSpPr>
          <p:cNvPr id="30" name="Line 12"/>
          <p:cNvSpPr>
            <a:spLocks noChangeShapeType="1"/>
          </p:cNvSpPr>
          <p:nvPr/>
        </p:nvSpPr>
        <p:spPr bwMode="auto">
          <a:xfrm>
            <a:off x="5670752" y="1195111"/>
            <a:ext cx="0" cy="64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>
            <a:outerShdw dist="35921" sx="1000" sy="1000" algn="ctr" rotWithShape="0">
              <a:srgbClr val="00000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1" name="Oval 13"/>
          <p:cNvSpPr>
            <a:spLocks noChangeArrowheads="1"/>
          </p:cNvSpPr>
          <p:nvPr/>
        </p:nvSpPr>
        <p:spPr bwMode="auto">
          <a:xfrm>
            <a:off x="5668296" y="1806680"/>
            <a:ext cx="381000" cy="152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2" name="Oval 14"/>
          <p:cNvSpPr>
            <a:spLocks noChangeArrowheads="1"/>
          </p:cNvSpPr>
          <p:nvPr/>
        </p:nvSpPr>
        <p:spPr bwMode="auto">
          <a:xfrm>
            <a:off x="5287296" y="1806680"/>
            <a:ext cx="381000" cy="152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3" name="Text Box 23"/>
          <p:cNvSpPr txBox="1">
            <a:spLocks noChangeArrowheads="1"/>
          </p:cNvSpPr>
          <p:nvPr/>
        </p:nvSpPr>
        <p:spPr bwMode="auto">
          <a:xfrm>
            <a:off x="5715000" y="875072"/>
            <a:ext cx="914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5400" sx="1000" sy="1000" algn="ctr" rotWithShape="0">
              <a:srgbClr val="000000"/>
            </a:outerShdw>
          </a:effec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altLang="en-US" u="none" dirty="0" smtClean="0">
                <a:latin typeface="Helvetica" pitchFamily="34" charset="0"/>
              </a:rPr>
              <a:t>X</a:t>
            </a:r>
            <a:r>
              <a:rPr lang="en-US" altLang="en-US" baseline="-25000" dirty="0" smtClean="0">
                <a:latin typeface="Helvetica" pitchFamily="34" charset="0"/>
              </a:rPr>
              <a:t>1</a:t>
            </a:r>
            <a:r>
              <a:rPr lang="en-US" altLang="en-US" dirty="0" smtClean="0">
                <a:latin typeface="Helvetica" pitchFamily="34" charset="0"/>
              </a:rPr>
              <a:t>=0.3</a:t>
            </a:r>
            <a:endParaRPr lang="en-US" altLang="en-US" u="none" dirty="0">
              <a:latin typeface="Helvetica" pitchFamily="34" charset="0"/>
            </a:endParaRPr>
          </a:p>
        </p:txBody>
      </p:sp>
      <p:sp>
        <p:nvSpPr>
          <p:cNvPr id="34" name="Line 26"/>
          <p:cNvSpPr>
            <a:spLocks noChangeShapeType="1"/>
          </p:cNvSpPr>
          <p:nvPr/>
        </p:nvSpPr>
        <p:spPr bwMode="auto">
          <a:xfrm>
            <a:off x="4860899" y="1362382"/>
            <a:ext cx="555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19"/>
          <p:cNvSpPr>
            <a:spLocks noChangeShapeType="1"/>
          </p:cNvSpPr>
          <p:nvPr/>
        </p:nvSpPr>
        <p:spPr bwMode="auto">
          <a:xfrm>
            <a:off x="5429864" y="1354000"/>
            <a:ext cx="0" cy="2743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>
            <a:outerShdw dist="35921" sx="1000" sy="1000" algn="ctr" rotWithShape="0">
              <a:srgbClr val="00000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6" name="Text Box 23"/>
          <p:cNvSpPr txBox="1">
            <a:spLocks noChangeArrowheads="1"/>
          </p:cNvSpPr>
          <p:nvPr/>
        </p:nvSpPr>
        <p:spPr bwMode="auto">
          <a:xfrm>
            <a:off x="4648200" y="990600"/>
            <a:ext cx="1066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5400" sx="1000" sy="1000" algn="ctr" rotWithShape="0">
              <a:srgbClr val="000000"/>
            </a:outerShdw>
          </a:effec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altLang="en-US" u="none" dirty="0" smtClean="0">
                <a:latin typeface="Helvetica" pitchFamily="34" charset="0"/>
              </a:rPr>
              <a:t>F</a:t>
            </a:r>
            <a:r>
              <a:rPr lang="en-US" altLang="en-US" u="none" baseline="-25000" dirty="0" smtClean="0">
                <a:latin typeface="Helvetica" pitchFamily="34" charset="0"/>
              </a:rPr>
              <a:t>A0</a:t>
            </a:r>
            <a:r>
              <a:rPr lang="en-US" altLang="en-US" u="none" dirty="0" smtClean="0">
                <a:latin typeface="Helvetica" pitchFamily="34" charset="0"/>
              </a:rPr>
              <a:t>, X</a:t>
            </a:r>
            <a:r>
              <a:rPr lang="en-US" altLang="en-US" u="none" baseline="-25000" dirty="0" smtClean="0">
                <a:latin typeface="Helvetica" pitchFamily="34" charset="0"/>
              </a:rPr>
              <a:t>0</a:t>
            </a:r>
            <a:endParaRPr lang="en-US" altLang="en-US" u="none" dirty="0">
              <a:latin typeface="Helvetica" pitchFamily="34" charset="0"/>
            </a:endParaRPr>
          </a:p>
        </p:txBody>
      </p:sp>
      <p:sp>
        <p:nvSpPr>
          <p:cNvPr id="37" name="AutoShape 24"/>
          <p:cNvSpPr>
            <a:spLocks noChangeArrowheads="1"/>
          </p:cNvSpPr>
          <p:nvPr/>
        </p:nvSpPr>
        <p:spPr bwMode="auto">
          <a:xfrm rot="5400000">
            <a:off x="6843713" y="712376"/>
            <a:ext cx="420688" cy="1001713"/>
          </a:xfrm>
          <a:prstGeom prst="can">
            <a:avLst>
              <a:gd name="adj" fmla="val 3961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20"/>
          <p:cNvSpPr>
            <a:spLocks noChangeShapeType="1"/>
          </p:cNvSpPr>
          <p:nvPr/>
        </p:nvSpPr>
        <p:spPr bwMode="auto">
          <a:xfrm flipV="1">
            <a:off x="7467600" y="1219200"/>
            <a:ext cx="73152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/>
          </a:ln>
          <a:effectLst>
            <a:outerShdw dist="35921" sx="1000" sy="1000" algn="ctr" rotWithShape="0">
              <a:srgbClr val="00000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9" name="Text Box 23"/>
          <p:cNvSpPr txBox="1">
            <a:spLocks noChangeArrowheads="1"/>
          </p:cNvSpPr>
          <p:nvPr/>
        </p:nvSpPr>
        <p:spPr bwMode="auto">
          <a:xfrm>
            <a:off x="8096864" y="1039760"/>
            <a:ext cx="914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5400" sx="1000" sy="1000" algn="ctr" rotWithShape="0">
              <a:srgbClr val="000000"/>
            </a:outerShdw>
          </a:effec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altLang="en-US" u="none" dirty="0" smtClean="0">
                <a:latin typeface="Helvetica" pitchFamily="34" charset="0"/>
              </a:rPr>
              <a:t>X</a:t>
            </a:r>
            <a:r>
              <a:rPr lang="en-US" altLang="en-US" baseline="-25000" dirty="0" smtClean="0">
                <a:latin typeface="Helvetica" pitchFamily="34" charset="0"/>
              </a:rPr>
              <a:t>2</a:t>
            </a:r>
            <a:r>
              <a:rPr lang="en-US" altLang="en-US" dirty="0" smtClean="0">
                <a:latin typeface="Helvetica" pitchFamily="34" charset="0"/>
              </a:rPr>
              <a:t>=0.8</a:t>
            </a:r>
            <a:endParaRPr lang="en-US" altLang="en-US" u="none" dirty="0">
              <a:latin typeface="Helvetica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4675240" y="762000"/>
            <a:ext cx="4419600" cy="1371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6934200" y="1600200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Config</a:t>
            </a:r>
            <a:r>
              <a:rPr lang="en-US" dirty="0" smtClean="0"/>
              <a:t> 2</a:t>
            </a:r>
            <a:endParaRPr lang="en-US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7549719"/>
              </p:ext>
            </p:extLst>
          </p:nvPr>
        </p:nvGraphicFramePr>
        <p:xfrm>
          <a:off x="171450" y="3390900"/>
          <a:ext cx="288925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58" name="Equation" r:id="rId3" imgW="2882880" imgH="863280" progId="Equation.3">
                  <p:embed/>
                </p:oleObj>
              </mc:Choice>
              <mc:Fallback>
                <p:oleObj name="Equation" r:id="rId3" imgW="2882880" imgH="863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" y="3390900"/>
                        <a:ext cx="288925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TextBox 41"/>
          <p:cNvSpPr txBox="1"/>
          <p:nvPr/>
        </p:nvSpPr>
        <p:spPr>
          <a:xfrm>
            <a:off x="3124200" y="35052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CC"/>
                </a:solidFill>
                <a:latin typeface="Arial"/>
                <a:cs typeface="Arial"/>
              </a:rPr>
              <a:t>←</a:t>
            </a:r>
            <a:r>
              <a:rPr lang="en-US" dirty="0" smtClean="0">
                <a:solidFill>
                  <a:srgbClr val="0000CC"/>
                </a:solidFill>
              </a:rPr>
              <a:t>Use numerical methods to solve</a:t>
            </a:r>
            <a:endParaRPr lang="en-US" dirty="0">
              <a:solidFill>
                <a:srgbClr val="0000CC"/>
              </a:solidFill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2223998"/>
              </p:ext>
            </p:extLst>
          </p:nvPr>
        </p:nvGraphicFramePr>
        <p:xfrm>
          <a:off x="5562600" y="3429000"/>
          <a:ext cx="34290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59" name="Equation" r:id="rId5" imgW="3429000" imgH="736560" progId="Equation.3">
                  <p:embed/>
                </p:oleObj>
              </mc:Choice>
              <mc:Fallback>
                <p:oleObj name="Equation" r:id="rId5" imgW="3429000" imgH="7365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429000"/>
                        <a:ext cx="34290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TextBox 43"/>
          <p:cNvSpPr txBox="1"/>
          <p:nvPr/>
        </p:nvSpPr>
        <p:spPr>
          <a:xfrm>
            <a:off x="152400" y="4278868"/>
            <a:ext cx="891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X</a:t>
            </a:r>
            <a:r>
              <a:rPr lang="en-US" baseline="-25000" dirty="0" err="1" smtClean="0"/>
              <a:t>A,out</a:t>
            </a:r>
            <a:r>
              <a:rPr lang="en-US" dirty="0" smtClean="0"/>
              <a:t> and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A,in</a:t>
            </a:r>
            <a:r>
              <a:rPr lang="en-US" dirty="0" smtClean="0"/>
              <a:t> respectively, are the conversion at the outlet and inlet of reactor n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1981200" y="5334000"/>
            <a:ext cx="2403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C0099"/>
                </a:solidFill>
              </a:rPr>
              <a:t>Convert to seconds</a:t>
            </a:r>
            <a:r>
              <a:rPr lang="en-US" dirty="0" smtClean="0">
                <a:solidFill>
                  <a:srgbClr val="CC0099"/>
                </a:solidFill>
                <a:latin typeface="Arial"/>
                <a:cs typeface="Arial"/>
              </a:rPr>
              <a:t>→</a:t>
            </a:r>
            <a:endParaRPr lang="en-US" dirty="0">
              <a:solidFill>
                <a:srgbClr val="CC0099"/>
              </a:solidFill>
            </a:endParaRPr>
          </a:p>
        </p:txBody>
      </p:sp>
      <p:graphicFrame>
        <p:nvGraphicFramePr>
          <p:cNvPr id="102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2668396"/>
              </p:ext>
            </p:extLst>
          </p:nvPr>
        </p:nvGraphicFramePr>
        <p:xfrm>
          <a:off x="457200" y="5181600"/>
          <a:ext cx="14509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60" name="Equation" r:id="rId7" imgW="1447560" imgH="609480" progId="Equation.3">
                  <p:embed/>
                </p:oleObj>
              </mc:Choice>
              <mc:Fallback>
                <p:oleObj name="Equation" r:id="rId7" imgW="1447560" imgH="609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5181600"/>
                        <a:ext cx="1450975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1546230"/>
              </p:ext>
            </p:extLst>
          </p:nvPr>
        </p:nvGraphicFramePr>
        <p:xfrm>
          <a:off x="450850" y="5842000"/>
          <a:ext cx="3627438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61" name="Equation" r:id="rId9" imgW="3619440" imgH="711000" progId="Equation.DSMT4">
                  <p:embed/>
                </p:oleObj>
              </mc:Choice>
              <mc:Fallback>
                <p:oleObj name="Equation" r:id="rId9" imgW="361944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" y="5842000"/>
                        <a:ext cx="3627438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Rectangle 48"/>
          <p:cNvSpPr/>
          <p:nvPr/>
        </p:nvSpPr>
        <p:spPr>
          <a:xfrm>
            <a:off x="5334000" y="353199"/>
            <a:ext cx="28900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-</a:t>
            </a:r>
            <a:r>
              <a:rPr lang="en-US" dirty="0" err="1" smtClean="0"/>
              <a:t>r</a:t>
            </a:r>
            <a:r>
              <a:rPr lang="en-US" baseline="-25000" dirty="0" err="1" smtClean="0"/>
              <a:t>A</a:t>
            </a:r>
            <a:r>
              <a:rPr lang="en-US" dirty="0" smtClean="0"/>
              <a:t> is in terms of mol/dm</a:t>
            </a:r>
            <a:r>
              <a:rPr lang="en-US" baseline="30000" dirty="0" smtClean="0"/>
              <a:t>3</a:t>
            </a:r>
            <a:r>
              <a:rPr lang="en-US" dirty="0" smtClean="0">
                <a:cs typeface="Arial"/>
              </a:rPr>
              <a:t>∙s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16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4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40"/>
                            </p:stCondLst>
                            <p:childTnLst>
                              <p:par>
                                <p:cTn id="30" presetID="0" presetClass="path" presetSubtype="0" accel="50000" decel="5000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.00191 -2.96296E-6 C 0.02483 -0.01527 0.04809 -0.02963 0.05399 -0.05 C 0.05938 -0.07037 0.07083 -0.08657 0.03507 -0.12152 C -0.00017 -0.15694 -0.1276 -0.23727 -0.1592 -0.26018 " pathEditMode="relative" rAng="0" ptsTypes="aaaA">
                                      <p:cBhvr>
                                        <p:cTn id="31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18" y="-130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5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C0099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3399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72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51" grpId="0"/>
      <p:bldP spid="51" grpId="1"/>
      <p:bldP spid="42" grpId="0"/>
      <p:bldP spid="44" grpId="0"/>
      <p:bldP spid="46" grpId="0"/>
      <p:bldP spid="4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3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3184697"/>
              </p:ext>
            </p:extLst>
          </p:nvPr>
        </p:nvGraphicFramePr>
        <p:xfrm>
          <a:off x="4992750" y="5459291"/>
          <a:ext cx="927100" cy="801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623" name="Equation" r:id="rId3" imgW="927000" imgH="774360" progId="Equation.DSMT4">
                  <p:embed/>
                </p:oleObj>
              </mc:Choice>
              <mc:Fallback>
                <p:oleObj name="Equation" r:id="rId3" imgW="927000" imgH="774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2750" y="5459291"/>
                        <a:ext cx="927100" cy="801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6123659"/>
              </p:ext>
            </p:extLst>
          </p:nvPr>
        </p:nvGraphicFramePr>
        <p:xfrm>
          <a:off x="6007100" y="5170488"/>
          <a:ext cx="3060700" cy="1381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624" name="Equation" r:id="rId5" imgW="3060360" imgH="1333440" progId="Equation.DSMT4">
                  <p:embed/>
                </p:oleObj>
              </mc:Choice>
              <mc:Fallback>
                <p:oleObj name="Equation" r:id="rId5" imgW="3060360" imgH="1333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7100" y="5170488"/>
                        <a:ext cx="3060700" cy="1381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Rectangle 50"/>
          <p:cNvSpPr/>
          <p:nvPr/>
        </p:nvSpPr>
        <p:spPr>
          <a:xfrm>
            <a:off x="7943850" y="5619793"/>
            <a:ext cx="5693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164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163830" y="4800600"/>
            <a:ext cx="60448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CC"/>
                </a:solidFill>
              </a:rPr>
              <a:t>1.  Calculate F</a:t>
            </a:r>
            <a:r>
              <a:rPr lang="en-US" baseline="-25000" dirty="0" smtClean="0">
                <a:solidFill>
                  <a:srgbClr val="0000CC"/>
                </a:solidFill>
              </a:rPr>
              <a:t>A0</a:t>
            </a:r>
            <a:r>
              <a:rPr lang="en-US" dirty="0" smtClean="0">
                <a:solidFill>
                  <a:srgbClr val="0000CC"/>
                </a:solidFill>
              </a:rPr>
              <a:t>/-</a:t>
            </a:r>
            <a:r>
              <a:rPr lang="en-US" dirty="0" err="1" smtClean="0">
                <a:solidFill>
                  <a:srgbClr val="0000CC"/>
                </a:solidFill>
              </a:rPr>
              <a:t>r</a:t>
            </a:r>
            <a:r>
              <a:rPr lang="en-US" baseline="-25000" dirty="0" err="1" smtClean="0">
                <a:solidFill>
                  <a:srgbClr val="0000CC"/>
                </a:solidFill>
              </a:rPr>
              <a:t>A</a:t>
            </a:r>
            <a:r>
              <a:rPr lang="en-US" dirty="0" smtClean="0">
                <a:solidFill>
                  <a:srgbClr val="0000CC"/>
                </a:solidFill>
              </a:rPr>
              <a:t> for each conversion value in the table</a:t>
            </a:r>
            <a:endParaRPr lang="en-US" dirty="0">
              <a:solidFill>
                <a:srgbClr val="0000CC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9299730"/>
              </p:ext>
            </p:extLst>
          </p:nvPr>
        </p:nvGraphicFramePr>
        <p:xfrm>
          <a:off x="-3" y="2286000"/>
          <a:ext cx="9144003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X</a:t>
                      </a:r>
                      <a:r>
                        <a:rPr lang="en-US" sz="1800" b="0" i="0" u="none" strike="noStrike" baseline="-25000" dirty="0" smtClean="0">
                          <a:solidFill>
                            <a:schemeClr val="bg1"/>
                          </a:solidFill>
                          <a:latin typeface="+mn-lt"/>
                        </a:rPr>
                        <a:t>A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0.3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0.5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0.85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-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r</a:t>
                      </a:r>
                      <a:r>
                        <a:rPr lang="en-US" sz="1800" b="0" i="0" u="none" strike="noStrike" baseline="-25000" dirty="0" err="1">
                          <a:solidFill>
                            <a:srgbClr val="000000"/>
                          </a:solidFill>
                          <a:latin typeface="+mn-lt"/>
                        </a:rPr>
                        <a:t>A</a:t>
                      </a:r>
                      <a:endParaRPr lang="en-US" sz="1800" b="0" i="0" u="none" strike="noStrike" baseline="-250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CC00"/>
                          </a:solidFill>
                          <a:latin typeface="+mn-lt"/>
                        </a:rPr>
                        <a:t>0.0053</a:t>
                      </a:r>
                      <a:endParaRPr lang="en-US" sz="1800" b="0" i="0" u="none" strike="noStrike" dirty="0">
                        <a:solidFill>
                          <a:srgbClr val="00CC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0.0052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0.0050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0.0045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0.0040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0.0033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0.0025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0.0018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0.00125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F</a:t>
                      </a:r>
                      <a:r>
                        <a:rPr lang="en-US" sz="1800" b="0" i="0" u="none" strike="noStrike" baseline="-250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A0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/-</a:t>
                      </a:r>
                      <a:r>
                        <a:rPr lang="en-US" sz="1800" b="0" i="0" u="none" strike="noStrike" baseline="0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r</a:t>
                      </a:r>
                      <a:r>
                        <a:rPr lang="en-US" sz="1800" b="0" i="0" u="none" strike="noStrike" baseline="-25000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A</a:t>
                      </a:r>
                      <a:endParaRPr lang="en-US" sz="1800" b="0" i="0" u="none" strike="noStrike" baseline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164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7620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Calculate the reactor volumes for each configuration shown below for the reaction data in the table when the molar flow rate is 52 mol/min.  </a:t>
            </a:r>
            <a:endParaRPr lang="en-US" dirty="0"/>
          </a:p>
        </p:txBody>
      </p:sp>
      <p:grpSp>
        <p:nvGrpSpPr>
          <p:cNvPr id="2" name="Group 25"/>
          <p:cNvGrpSpPr/>
          <p:nvPr/>
        </p:nvGrpSpPr>
        <p:grpSpPr>
          <a:xfrm>
            <a:off x="0" y="762000"/>
            <a:ext cx="4638368" cy="1371600"/>
            <a:chOff x="0" y="762000"/>
            <a:chExt cx="4638368" cy="1371600"/>
          </a:xfrm>
        </p:grpSpPr>
        <p:grpSp>
          <p:nvGrpSpPr>
            <p:cNvPr id="4" name="Group 22"/>
            <p:cNvGrpSpPr/>
            <p:nvPr/>
          </p:nvGrpSpPr>
          <p:grpSpPr>
            <a:xfrm>
              <a:off x="0" y="762000"/>
              <a:ext cx="4638368" cy="1295401"/>
              <a:chOff x="381000" y="762000"/>
              <a:chExt cx="4638368" cy="1295401"/>
            </a:xfrm>
          </p:grpSpPr>
          <p:grpSp>
            <p:nvGrpSpPr>
              <p:cNvPr id="6" name="Group 5"/>
              <p:cNvGrpSpPr/>
              <p:nvPr/>
            </p:nvGrpSpPr>
            <p:grpSpPr>
              <a:xfrm>
                <a:off x="381000" y="762000"/>
                <a:ext cx="4638368" cy="1143000"/>
                <a:chOff x="4953000" y="914400"/>
                <a:chExt cx="4638368" cy="1143000"/>
              </a:xfrm>
            </p:grpSpPr>
            <p:sp>
              <p:nvSpPr>
                <p:cNvPr id="7" name="Line 23"/>
                <p:cNvSpPr>
                  <a:spLocks noChangeShapeType="1"/>
                </p:cNvSpPr>
                <p:nvPr/>
              </p:nvSpPr>
              <p:spPr bwMode="auto">
                <a:xfrm>
                  <a:off x="5296085" y="1352550"/>
                  <a:ext cx="82232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" name="AutoShape 24"/>
                <p:cNvSpPr>
                  <a:spLocks noChangeArrowheads="1"/>
                </p:cNvSpPr>
                <p:nvPr/>
              </p:nvSpPr>
              <p:spPr bwMode="auto">
                <a:xfrm rot="5400000">
                  <a:off x="6426385" y="852488"/>
                  <a:ext cx="420688" cy="1001713"/>
                </a:xfrm>
                <a:prstGeom prst="can">
                  <a:avLst>
                    <a:gd name="adj" fmla="val 39610"/>
                  </a:avLst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" name="Line 26"/>
                <p:cNvSpPr>
                  <a:spLocks noChangeShapeType="1"/>
                </p:cNvSpPr>
                <p:nvPr/>
              </p:nvSpPr>
              <p:spPr bwMode="auto">
                <a:xfrm>
                  <a:off x="7069323" y="1352550"/>
                  <a:ext cx="55562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4953000" y="990600"/>
                  <a:ext cx="1066800" cy="369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>
                  <a:outerShdw dist="25400" sx="1000" sy="1000" algn="ctr" rotWithShape="0">
                    <a:srgbClr val="000000"/>
                  </a:outerShdw>
                </a:effectLst>
              </p:spPr>
              <p:txBody>
                <a:bodyPr wrap="square"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  <a:defRPr/>
                  </a:pPr>
                  <a:r>
                    <a:rPr lang="en-US" altLang="en-US" u="none" dirty="0" smtClean="0">
                      <a:latin typeface="Helvetica" pitchFamily="34" charset="0"/>
                    </a:rPr>
                    <a:t>F</a:t>
                  </a:r>
                  <a:r>
                    <a:rPr lang="en-US" altLang="en-US" u="none" baseline="-25000" dirty="0" smtClean="0">
                      <a:latin typeface="Helvetica" pitchFamily="34" charset="0"/>
                    </a:rPr>
                    <a:t>A0</a:t>
                  </a:r>
                  <a:r>
                    <a:rPr lang="en-US" altLang="en-US" u="none" dirty="0" smtClean="0">
                      <a:latin typeface="Helvetica" pitchFamily="34" charset="0"/>
                    </a:rPr>
                    <a:t>, X</a:t>
                  </a:r>
                  <a:r>
                    <a:rPr lang="en-US" altLang="en-US" u="none" baseline="-25000" dirty="0" smtClean="0">
                      <a:latin typeface="Helvetica" pitchFamily="34" charset="0"/>
                    </a:rPr>
                    <a:t>0</a:t>
                  </a:r>
                  <a:endParaRPr lang="en-US" altLang="en-US" u="none" dirty="0">
                    <a:latin typeface="Helvetica" pitchFamily="34" charset="0"/>
                  </a:endParaRPr>
                </a:p>
              </p:txBody>
            </p:sp>
            <p:sp>
              <p:nvSpPr>
                <p:cNvPr id="11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7010400" y="914400"/>
                  <a:ext cx="914400" cy="369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>
                  <a:outerShdw dist="25400" sx="1000" sy="1000" algn="ctr" rotWithShape="0">
                    <a:srgbClr val="000000"/>
                  </a:outerShdw>
                </a:effectLst>
              </p:spPr>
              <p:txBody>
                <a:bodyPr wrap="square"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  <a:defRPr/>
                  </a:pPr>
                  <a:r>
                    <a:rPr lang="en-US" altLang="en-US" u="none" dirty="0" smtClean="0">
                      <a:latin typeface="Helvetica" pitchFamily="34" charset="0"/>
                    </a:rPr>
                    <a:t>X</a:t>
                  </a:r>
                  <a:r>
                    <a:rPr lang="en-US" altLang="en-US" baseline="-25000" dirty="0" smtClean="0">
                      <a:latin typeface="Helvetica" pitchFamily="34" charset="0"/>
                    </a:rPr>
                    <a:t>1</a:t>
                  </a:r>
                  <a:r>
                    <a:rPr lang="en-US" altLang="en-US" dirty="0" smtClean="0">
                      <a:latin typeface="Helvetica" pitchFamily="34" charset="0"/>
                    </a:rPr>
                    <a:t>=0.3</a:t>
                  </a:r>
                  <a:endParaRPr lang="en-US" altLang="en-US" u="none" dirty="0">
                    <a:latin typeface="Helvetica" pitchFamily="34" charset="0"/>
                  </a:endParaRPr>
                </a:p>
              </p:txBody>
            </p:sp>
            <p:sp>
              <p:nvSpPr>
                <p:cNvPr id="12" name="Oval 13"/>
                <p:cNvSpPr>
                  <a:spLocks noChangeArrowheads="1"/>
                </p:cNvSpPr>
                <p:nvPr/>
              </p:nvSpPr>
              <p:spPr bwMode="auto">
                <a:xfrm>
                  <a:off x="7876032" y="1905000"/>
                  <a:ext cx="381000" cy="152400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3" name="Oval 14"/>
                <p:cNvSpPr>
                  <a:spLocks noChangeArrowheads="1"/>
                </p:cNvSpPr>
                <p:nvPr/>
              </p:nvSpPr>
              <p:spPr bwMode="auto">
                <a:xfrm>
                  <a:off x="7495032" y="1905000"/>
                  <a:ext cx="381000" cy="152400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5" name="Line 19"/>
                <p:cNvSpPr>
                  <a:spLocks noChangeShapeType="1"/>
                </p:cNvSpPr>
                <p:nvPr/>
              </p:nvSpPr>
              <p:spPr bwMode="auto">
                <a:xfrm>
                  <a:off x="7638288" y="1344168"/>
                  <a:ext cx="0" cy="27432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>
                  <a:outerShdw dist="35921" sx="1000" sy="1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6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8058911" y="1362456"/>
                  <a:ext cx="73152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/>
                </a:ln>
                <a:effectLst>
                  <a:outerShdw dist="35921" sx="1000" sy="1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7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8058912" y="1362456"/>
                  <a:ext cx="0" cy="36576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dist="35921" sx="1000" sy="1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0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8676968" y="1171876"/>
                  <a:ext cx="914400" cy="369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>
                  <a:outerShdw dist="25400" sx="1000" sy="1000" algn="ctr" rotWithShape="0">
                    <a:srgbClr val="000000"/>
                  </a:outerShdw>
                </a:effectLst>
              </p:spPr>
              <p:txBody>
                <a:bodyPr wrap="square"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  <a:defRPr/>
                  </a:pPr>
                  <a:r>
                    <a:rPr lang="en-US" altLang="en-US" u="none" dirty="0" smtClean="0">
                      <a:latin typeface="Helvetica" pitchFamily="34" charset="0"/>
                    </a:rPr>
                    <a:t>X</a:t>
                  </a:r>
                  <a:r>
                    <a:rPr lang="en-US" altLang="en-US" baseline="-25000" dirty="0" smtClean="0">
                      <a:latin typeface="Helvetica" pitchFamily="34" charset="0"/>
                    </a:rPr>
                    <a:t>2</a:t>
                  </a:r>
                  <a:r>
                    <a:rPr lang="en-US" altLang="en-US" dirty="0" smtClean="0">
                      <a:latin typeface="Helvetica" pitchFamily="34" charset="0"/>
                    </a:rPr>
                    <a:t>=0.8</a:t>
                  </a:r>
                  <a:endParaRPr lang="en-US" altLang="en-US" u="none" dirty="0">
                    <a:latin typeface="Helvetica" pitchFamily="34" charset="0"/>
                  </a:endParaRPr>
                </a:p>
              </p:txBody>
            </p:sp>
          </p:grpSp>
          <p:sp>
            <p:nvSpPr>
              <p:cNvPr id="21" name="Rectangle 11"/>
              <p:cNvSpPr>
                <a:spLocks noChangeArrowheads="1"/>
              </p:cNvSpPr>
              <p:nvPr/>
            </p:nvSpPr>
            <p:spPr bwMode="auto">
              <a:xfrm>
                <a:off x="2780072" y="1447801"/>
                <a:ext cx="1066799" cy="609600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altLang="en-US">
                  <a:solidFill>
                    <a:srgbClr val="FFFF00"/>
                  </a:solidFill>
                  <a:latin typeface="Helvetica" pitchFamily="34" charset="0"/>
                </a:endParaRPr>
              </a:p>
            </p:txBody>
          </p:sp>
          <p:sp>
            <p:nvSpPr>
              <p:cNvPr id="22" name="Line 12"/>
              <p:cNvSpPr>
                <a:spLocks noChangeShapeType="1"/>
              </p:cNvSpPr>
              <p:nvPr/>
            </p:nvSpPr>
            <p:spPr bwMode="auto">
              <a:xfrm>
                <a:off x="3306096" y="1158240"/>
                <a:ext cx="0" cy="64008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>
                <a:outerShdw dist="35921" sx="1000" sy="1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24" name="Rectangle 23"/>
            <p:cNvSpPr/>
            <p:nvPr/>
          </p:nvSpPr>
          <p:spPr>
            <a:xfrm>
              <a:off x="152400" y="762000"/>
              <a:ext cx="4419600" cy="1371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28600" y="1676400"/>
              <a:ext cx="10438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Config</a:t>
              </a:r>
              <a:r>
                <a:rPr lang="en-US" dirty="0" smtClean="0"/>
                <a:t> 1</a:t>
              </a:r>
              <a:endParaRPr lang="en-US" dirty="0"/>
            </a:p>
          </p:txBody>
        </p:sp>
      </p:grpSp>
      <p:sp>
        <p:nvSpPr>
          <p:cNvPr id="27" name="Line 20"/>
          <p:cNvSpPr>
            <a:spLocks noChangeShapeType="1"/>
          </p:cNvSpPr>
          <p:nvPr/>
        </p:nvSpPr>
        <p:spPr bwMode="auto">
          <a:xfrm flipV="1">
            <a:off x="5851567" y="1227263"/>
            <a:ext cx="73152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/>
          </a:ln>
          <a:effectLst>
            <a:outerShdw dist="35921" sx="1000" sy="1000" algn="ctr" rotWithShape="0">
              <a:srgbClr val="00000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8" name="Line 22"/>
          <p:cNvSpPr>
            <a:spLocks noChangeShapeType="1"/>
          </p:cNvSpPr>
          <p:nvPr/>
        </p:nvSpPr>
        <p:spPr bwMode="auto">
          <a:xfrm flipV="1">
            <a:off x="5851568" y="1227263"/>
            <a:ext cx="0" cy="365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>
            <a:outerShdw dist="35921" sx="1000" sy="1000" algn="ctr" rotWithShape="0">
              <a:srgbClr val="00000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9" name="Rectangle 11"/>
          <p:cNvSpPr>
            <a:spLocks noChangeArrowheads="1"/>
          </p:cNvSpPr>
          <p:nvPr/>
        </p:nvSpPr>
        <p:spPr bwMode="auto">
          <a:xfrm>
            <a:off x="5144728" y="1465008"/>
            <a:ext cx="1066799" cy="6096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altLang="en-US">
              <a:solidFill>
                <a:srgbClr val="FFFF00"/>
              </a:solidFill>
              <a:latin typeface="Helvetica" pitchFamily="34" charset="0"/>
            </a:endParaRPr>
          </a:p>
        </p:txBody>
      </p:sp>
      <p:sp>
        <p:nvSpPr>
          <p:cNvPr id="30" name="Line 12"/>
          <p:cNvSpPr>
            <a:spLocks noChangeShapeType="1"/>
          </p:cNvSpPr>
          <p:nvPr/>
        </p:nvSpPr>
        <p:spPr bwMode="auto">
          <a:xfrm>
            <a:off x="5670752" y="1195111"/>
            <a:ext cx="0" cy="64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>
            <a:outerShdw dist="35921" sx="1000" sy="1000" algn="ctr" rotWithShape="0">
              <a:srgbClr val="00000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1" name="Oval 13"/>
          <p:cNvSpPr>
            <a:spLocks noChangeArrowheads="1"/>
          </p:cNvSpPr>
          <p:nvPr/>
        </p:nvSpPr>
        <p:spPr bwMode="auto">
          <a:xfrm>
            <a:off x="5668296" y="1806680"/>
            <a:ext cx="381000" cy="152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2" name="Oval 14"/>
          <p:cNvSpPr>
            <a:spLocks noChangeArrowheads="1"/>
          </p:cNvSpPr>
          <p:nvPr/>
        </p:nvSpPr>
        <p:spPr bwMode="auto">
          <a:xfrm>
            <a:off x="5287296" y="1806680"/>
            <a:ext cx="381000" cy="152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3" name="Text Box 23"/>
          <p:cNvSpPr txBox="1">
            <a:spLocks noChangeArrowheads="1"/>
          </p:cNvSpPr>
          <p:nvPr/>
        </p:nvSpPr>
        <p:spPr bwMode="auto">
          <a:xfrm>
            <a:off x="5715000" y="875072"/>
            <a:ext cx="914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5400" sx="1000" sy="1000" algn="ctr" rotWithShape="0">
              <a:srgbClr val="000000"/>
            </a:outerShdw>
          </a:effec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altLang="en-US" u="none" dirty="0" smtClean="0">
                <a:latin typeface="Helvetica" pitchFamily="34" charset="0"/>
              </a:rPr>
              <a:t>X</a:t>
            </a:r>
            <a:r>
              <a:rPr lang="en-US" altLang="en-US" baseline="-25000" dirty="0" smtClean="0">
                <a:latin typeface="Helvetica" pitchFamily="34" charset="0"/>
              </a:rPr>
              <a:t>1</a:t>
            </a:r>
            <a:r>
              <a:rPr lang="en-US" altLang="en-US" dirty="0" smtClean="0">
                <a:latin typeface="Helvetica" pitchFamily="34" charset="0"/>
              </a:rPr>
              <a:t>=0.3</a:t>
            </a:r>
            <a:endParaRPr lang="en-US" altLang="en-US" u="none" dirty="0">
              <a:latin typeface="Helvetica" pitchFamily="34" charset="0"/>
            </a:endParaRPr>
          </a:p>
        </p:txBody>
      </p:sp>
      <p:sp>
        <p:nvSpPr>
          <p:cNvPr id="34" name="Line 26"/>
          <p:cNvSpPr>
            <a:spLocks noChangeShapeType="1"/>
          </p:cNvSpPr>
          <p:nvPr/>
        </p:nvSpPr>
        <p:spPr bwMode="auto">
          <a:xfrm>
            <a:off x="4860899" y="1362382"/>
            <a:ext cx="555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19"/>
          <p:cNvSpPr>
            <a:spLocks noChangeShapeType="1"/>
          </p:cNvSpPr>
          <p:nvPr/>
        </p:nvSpPr>
        <p:spPr bwMode="auto">
          <a:xfrm>
            <a:off x="5429864" y="1354000"/>
            <a:ext cx="0" cy="2743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>
            <a:outerShdw dist="35921" sx="1000" sy="1000" algn="ctr" rotWithShape="0">
              <a:srgbClr val="00000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6" name="Text Box 23"/>
          <p:cNvSpPr txBox="1">
            <a:spLocks noChangeArrowheads="1"/>
          </p:cNvSpPr>
          <p:nvPr/>
        </p:nvSpPr>
        <p:spPr bwMode="auto">
          <a:xfrm>
            <a:off x="4648200" y="990600"/>
            <a:ext cx="1066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5400" sx="1000" sy="1000" algn="ctr" rotWithShape="0">
              <a:srgbClr val="000000"/>
            </a:outerShdw>
          </a:effec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altLang="en-US" u="none" dirty="0" smtClean="0">
                <a:latin typeface="Helvetica" pitchFamily="34" charset="0"/>
              </a:rPr>
              <a:t>F</a:t>
            </a:r>
            <a:r>
              <a:rPr lang="en-US" altLang="en-US" u="none" baseline="-25000" dirty="0" smtClean="0">
                <a:latin typeface="Helvetica" pitchFamily="34" charset="0"/>
              </a:rPr>
              <a:t>A0</a:t>
            </a:r>
            <a:r>
              <a:rPr lang="en-US" altLang="en-US" u="none" dirty="0" smtClean="0">
                <a:latin typeface="Helvetica" pitchFamily="34" charset="0"/>
              </a:rPr>
              <a:t>, X</a:t>
            </a:r>
            <a:r>
              <a:rPr lang="en-US" altLang="en-US" u="none" baseline="-25000" dirty="0" smtClean="0">
                <a:latin typeface="Helvetica" pitchFamily="34" charset="0"/>
              </a:rPr>
              <a:t>0</a:t>
            </a:r>
            <a:endParaRPr lang="en-US" altLang="en-US" u="none" dirty="0">
              <a:latin typeface="Helvetica" pitchFamily="34" charset="0"/>
            </a:endParaRPr>
          </a:p>
        </p:txBody>
      </p:sp>
      <p:sp>
        <p:nvSpPr>
          <p:cNvPr id="37" name="AutoShape 24"/>
          <p:cNvSpPr>
            <a:spLocks noChangeArrowheads="1"/>
          </p:cNvSpPr>
          <p:nvPr/>
        </p:nvSpPr>
        <p:spPr bwMode="auto">
          <a:xfrm rot="5400000">
            <a:off x="6843713" y="712376"/>
            <a:ext cx="420688" cy="1001713"/>
          </a:xfrm>
          <a:prstGeom prst="can">
            <a:avLst>
              <a:gd name="adj" fmla="val 3961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20"/>
          <p:cNvSpPr>
            <a:spLocks noChangeShapeType="1"/>
          </p:cNvSpPr>
          <p:nvPr/>
        </p:nvSpPr>
        <p:spPr bwMode="auto">
          <a:xfrm flipV="1">
            <a:off x="7467600" y="1219200"/>
            <a:ext cx="73152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/>
          </a:ln>
          <a:effectLst>
            <a:outerShdw dist="35921" sx="1000" sy="1000" algn="ctr" rotWithShape="0">
              <a:srgbClr val="00000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9" name="Text Box 23"/>
          <p:cNvSpPr txBox="1">
            <a:spLocks noChangeArrowheads="1"/>
          </p:cNvSpPr>
          <p:nvPr/>
        </p:nvSpPr>
        <p:spPr bwMode="auto">
          <a:xfrm>
            <a:off x="8096864" y="1039760"/>
            <a:ext cx="914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5400" sx="1000" sy="1000" algn="ctr" rotWithShape="0">
              <a:srgbClr val="000000"/>
            </a:outerShdw>
          </a:effec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altLang="en-US" u="none" dirty="0" smtClean="0">
                <a:latin typeface="Helvetica" pitchFamily="34" charset="0"/>
              </a:rPr>
              <a:t>X</a:t>
            </a:r>
            <a:r>
              <a:rPr lang="en-US" altLang="en-US" baseline="-25000" dirty="0" smtClean="0">
                <a:latin typeface="Helvetica" pitchFamily="34" charset="0"/>
              </a:rPr>
              <a:t>2</a:t>
            </a:r>
            <a:r>
              <a:rPr lang="en-US" altLang="en-US" dirty="0" smtClean="0">
                <a:latin typeface="Helvetica" pitchFamily="34" charset="0"/>
              </a:rPr>
              <a:t>=0.8</a:t>
            </a:r>
            <a:endParaRPr lang="en-US" altLang="en-US" u="none" dirty="0">
              <a:latin typeface="Helvetica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4675240" y="762000"/>
            <a:ext cx="4419600" cy="1371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6934200" y="1600200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Config</a:t>
            </a:r>
            <a:r>
              <a:rPr lang="en-US" dirty="0" smtClean="0"/>
              <a:t> 2</a:t>
            </a:r>
            <a:endParaRPr lang="en-US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2334567"/>
              </p:ext>
            </p:extLst>
          </p:nvPr>
        </p:nvGraphicFramePr>
        <p:xfrm>
          <a:off x="171450" y="3390900"/>
          <a:ext cx="288925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625" name="Equation" r:id="rId7" imgW="2882880" imgH="863280" progId="Equation.3">
                  <p:embed/>
                </p:oleObj>
              </mc:Choice>
              <mc:Fallback>
                <p:oleObj name="Equation" r:id="rId7" imgW="2882880" imgH="863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" y="3390900"/>
                        <a:ext cx="288925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TextBox 41"/>
          <p:cNvSpPr txBox="1"/>
          <p:nvPr/>
        </p:nvSpPr>
        <p:spPr>
          <a:xfrm>
            <a:off x="3124200" y="35052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CC"/>
                </a:solidFill>
                <a:latin typeface="Arial"/>
                <a:cs typeface="Arial"/>
              </a:rPr>
              <a:t>←</a:t>
            </a:r>
            <a:r>
              <a:rPr lang="en-US" dirty="0" smtClean="0">
                <a:solidFill>
                  <a:srgbClr val="0000CC"/>
                </a:solidFill>
              </a:rPr>
              <a:t>Use numerical methods to solve</a:t>
            </a:r>
            <a:endParaRPr lang="en-US" dirty="0">
              <a:solidFill>
                <a:srgbClr val="0000CC"/>
              </a:solidFill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0460620"/>
              </p:ext>
            </p:extLst>
          </p:nvPr>
        </p:nvGraphicFramePr>
        <p:xfrm>
          <a:off x="5562600" y="3429000"/>
          <a:ext cx="34290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626" name="Equation" r:id="rId9" imgW="3429000" imgH="736560" progId="Equation.3">
                  <p:embed/>
                </p:oleObj>
              </mc:Choice>
              <mc:Fallback>
                <p:oleObj name="Equation" r:id="rId9" imgW="3429000" imgH="7365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429000"/>
                        <a:ext cx="34290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Rectangle 48"/>
          <p:cNvSpPr/>
          <p:nvPr/>
        </p:nvSpPr>
        <p:spPr>
          <a:xfrm>
            <a:off x="5334000" y="353199"/>
            <a:ext cx="28900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CC0099"/>
                </a:solidFill>
              </a:rPr>
              <a:t>-</a:t>
            </a:r>
            <a:r>
              <a:rPr lang="en-US" dirty="0" err="1" smtClean="0">
                <a:solidFill>
                  <a:srgbClr val="CC0099"/>
                </a:solidFill>
              </a:rPr>
              <a:t>r</a:t>
            </a:r>
            <a:r>
              <a:rPr lang="en-US" baseline="-25000" dirty="0" err="1" smtClean="0">
                <a:solidFill>
                  <a:srgbClr val="CC0099"/>
                </a:solidFill>
              </a:rPr>
              <a:t>A</a:t>
            </a:r>
            <a:r>
              <a:rPr lang="en-US" dirty="0" smtClean="0">
                <a:solidFill>
                  <a:srgbClr val="CC0099"/>
                </a:solidFill>
              </a:rPr>
              <a:t> is in terms of mol/dm</a:t>
            </a:r>
            <a:r>
              <a:rPr lang="en-US" baseline="30000" dirty="0" smtClean="0">
                <a:solidFill>
                  <a:srgbClr val="CC0099"/>
                </a:solidFill>
              </a:rPr>
              <a:t>3</a:t>
            </a:r>
            <a:r>
              <a:rPr lang="en-US" dirty="0" smtClean="0">
                <a:solidFill>
                  <a:srgbClr val="CC0099"/>
                </a:solidFill>
                <a:cs typeface="Arial"/>
              </a:rPr>
              <a:t>∙s</a:t>
            </a:r>
            <a:endParaRPr lang="en-US" dirty="0">
              <a:solidFill>
                <a:srgbClr val="CC0099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943850" y="5619793"/>
            <a:ext cx="5693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164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152400" y="4278868"/>
            <a:ext cx="891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X</a:t>
            </a:r>
            <a:r>
              <a:rPr lang="en-US" baseline="-25000" dirty="0" err="1" smtClean="0"/>
              <a:t>A,out</a:t>
            </a:r>
            <a:r>
              <a:rPr lang="en-US" dirty="0" smtClean="0"/>
              <a:t> and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A,in</a:t>
            </a:r>
            <a:r>
              <a:rPr lang="en-US" dirty="0" smtClean="0"/>
              <a:t> respectively, are the conversion at the outlet and inlet of reactor n</a:t>
            </a:r>
            <a:endParaRPr lang="en-US" dirty="0"/>
          </a:p>
        </p:txBody>
      </p:sp>
      <p:graphicFrame>
        <p:nvGraphicFramePr>
          <p:cNvPr id="5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6849603"/>
              </p:ext>
            </p:extLst>
          </p:nvPr>
        </p:nvGraphicFramePr>
        <p:xfrm>
          <a:off x="457200" y="5181600"/>
          <a:ext cx="14509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627" name="Equation" r:id="rId11" imgW="1447560" imgH="609480" progId="Equation.3">
                  <p:embed/>
                </p:oleObj>
              </mc:Choice>
              <mc:Fallback>
                <p:oleObj name="Equation" r:id="rId11" imgW="1447560" imgH="609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5181600"/>
                        <a:ext cx="1450975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5097647"/>
              </p:ext>
            </p:extLst>
          </p:nvPr>
        </p:nvGraphicFramePr>
        <p:xfrm>
          <a:off x="450850" y="5842000"/>
          <a:ext cx="3627438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628" name="Equation" r:id="rId13" imgW="3619440" imgH="711000" progId="Equation.DSMT4">
                  <p:embed/>
                </p:oleObj>
              </mc:Choice>
              <mc:Fallback>
                <p:oleObj name="Equation" r:id="rId13" imgW="361944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" y="5842000"/>
                        <a:ext cx="3627438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TextBox 55"/>
          <p:cNvSpPr txBox="1"/>
          <p:nvPr/>
        </p:nvSpPr>
        <p:spPr>
          <a:xfrm>
            <a:off x="1981200" y="5334000"/>
            <a:ext cx="2403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33CC"/>
                </a:solidFill>
              </a:rPr>
              <a:t>Convert to seconds</a:t>
            </a:r>
            <a:r>
              <a:rPr lang="en-US" dirty="0" smtClean="0">
                <a:solidFill>
                  <a:srgbClr val="FF33CC"/>
                </a:solidFill>
                <a:latin typeface="Arial"/>
                <a:cs typeface="Arial"/>
              </a:rPr>
              <a:t>→</a:t>
            </a:r>
            <a:endParaRPr lang="en-US" dirty="0">
              <a:solidFill>
                <a:srgbClr val="FF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3321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0" presetClass="path" presetSubtype="0" accel="50000" decel="5000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5.55556E-7 -3.41351E-6 C -0.0059 -0.01179 -0.03073 -0.04255 -0.03559 -0.07169 C -0.04097 -0.10083 0.09115 -0.12419 -0.03038 -0.1753 C -0.15139 -0.22664 -0.64375 -0.34597 -0.76215 -0.37928 " pathEditMode="relative" rAng="0" ptsTypes="aaaa">
                                      <p:cBhvr>
                                        <p:cTn id="22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559" y="-18964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45" grpId="0"/>
      <p:bldP spid="50" grpId="0"/>
      <p:bldP spid="50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3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4588230"/>
              </p:ext>
            </p:extLst>
          </p:nvPr>
        </p:nvGraphicFramePr>
        <p:xfrm>
          <a:off x="4992750" y="5459291"/>
          <a:ext cx="927100" cy="801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796" name="Equation" r:id="rId3" imgW="927000" imgH="774360" progId="Equation.DSMT4">
                  <p:embed/>
                </p:oleObj>
              </mc:Choice>
              <mc:Fallback>
                <p:oleObj name="Equation" r:id="rId3" imgW="927000" imgH="774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2750" y="5459291"/>
                        <a:ext cx="927100" cy="801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7632991"/>
              </p:ext>
            </p:extLst>
          </p:nvPr>
        </p:nvGraphicFramePr>
        <p:xfrm>
          <a:off x="6007100" y="5170488"/>
          <a:ext cx="3060700" cy="1381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797" name="Equation" r:id="rId5" imgW="3060360" imgH="1333440" progId="Equation.DSMT4">
                  <p:embed/>
                </p:oleObj>
              </mc:Choice>
              <mc:Fallback>
                <p:oleObj name="Equation" r:id="rId5" imgW="3060360" imgH="1333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7100" y="5170488"/>
                        <a:ext cx="3060700" cy="1381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Rectangle 50"/>
          <p:cNvSpPr/>
          <p:nvPr/>
        </p:nvSpPr>
        <p:spPr>
          <a:xfrm>
            <a:off x="7943850" y="5619793"/>
            <a:ext cx="5693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164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163830" y="4800600"/>
            <a:ext cx="60448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CC"/>
                </a:solidFill>
              </a:rPr>
              <a:t>1.  Calculate F</a:t>
            </a:r>
            <a:r>
              <a:rPr lang="en-US" baseline="-25000" dirty="0" smtClean="0">
                <a:solidFill>
                  <a:srgbClr val="0000CC"/>
                </a:solidFill>
              </a:rPr>
              <a:t>A0</a:t>
            </a:r>
            <a:r>
              <a:rPr lang="en-US" dirty="0" smtClean="0">
                <a:solidFill>
                  <a:srgbClr val="0000CC"/>
                </a:solidFill>
              </a:rPr>
              <a:t>/-</a:t>
            </a:r>
            <a:r>
              <a:rPr lang="en-US" dirty="0" err="1" smtClean="0">
                <a:solidFill>
                  <a:srgbClr val="0000CC"/>
                </a:solidFill>
              </a:rPr>
              <a:t>r</a:t>
            </a:r>
            <a:r>
              <a:rPr lang="en-US" baseline="-25000" dirty="0" err="1" smtClean="0">
                <a:solidFill>
                  <a:srgbClr val="0000CC"/>
                </a:solidFill>
              </a:rPr>
              <a:t>A</a:t>
            </a:r>
            <a:r>
              <a:rPr lang="en-US" dirty="0" smtClean="0">
                <a:solidFill>
                  <a:srgbClr val="0000CC"/>
                </a:solidFill>
              </a:rPr>
              <a:t> for each conversion value in the table</a:t>
            </a:r>
            <a:endParaRPr lang="en-US" dirty="0">
              <a:solidFill>
                <a:srgbClr val="0000CC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8454721"/>
              </p:ext>
            </p:extLst>
          </p:nvPr>
        </p:nvGraphicFramePr>
        <p:xfrm>
          <a:off x="-3" y="2286000"/>
          <a:ext cx="9144003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X</a:t>
                      </a:r>
                      <a:r>
                        <a:rPr lang="en-US" sz="1800" b="0" i="0" u="none" strike="noStrike" baseline="-25000" dirty="0" smtClean="0">
                          <a:solidFill>
                            <a:schemeClr val="bg1"/>
                          </a:solidFill>
                          <a:latin typeface="+mn-lt"/>
                        </a:rPr>
                        <a:t>A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0.3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0.5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0.85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-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r</a:t>
                      </a:r>
                      <a:r>
                        <a:rPr lang="en-US" sz="1800" b="0" i="0" u="none" strike="noStrike" baseline="-25000" dirty="0" err="1">
                          <a:solidFill>
                            <a:srgbClr val="000000"/>
                          </a:solidFill>
                          <a:latin typeface="+mn-lt"/>
                        </a:rPr>
                        <a:t>A</a:t>
                      </a:r>
                      <a:endParaRPr lang="en-US" sz="1800" b="0" i="0" u="none" strike="noStrike" baseline="-250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CC00"/>
                          </a:solidFill>
                          <a:latin typeface="+mn-lt"/>
                        </a:rPr>
                        <a:t>0.0053</a:t>
                      </a:r>
                      <a:endParaRPr lang="en-US" sz="1800" b="0" i="0" u="none" strike="noStrike" dirty="0">
                        <a:solidFill>
                          <a:srgbClr val="00CC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0.0052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0.0050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0.0045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0.0040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0.0033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0.0025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0.0018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0.00125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F</a:t>
                      </a:r>
                      <a:r>
                        <a:rPr lang="en-US" sz="1800" b="0" i="0" u="none" strike="noStrike" baseline="-250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A0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/-</a:t>
                      </a:r>
                      <a:r>
                        <a:rPr lang="en-US" sz="1800" b="0" i="0" u="none" strike="noStrike" baseline="0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r</a:t>
                      </a:r>
                      <a:r>
                        <a:rPr lang="en-US" sz="1800" b="0" i="0" u="none" strike="noStrike" baseline="-25000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A</a:t>
                      </a:r>
                      <a:endParaRPr lang="en-US" sz="1800" b="0" i="0" u="none" strike="noStrike" baseline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7620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Calculate the reactor volumes for each configuration shown below for the reaction data in the table when the molar flow rate is 52 mol/min.  </a:t>
            </a:r>
            <a:endParaRPr lang="en-US" dirty="0"/>
          </a:p>
        </p:txBody>
      </p:sp>
      <p:grpSp>
        <p:nvGrpSpPr>
          <p:cNvPr id="2" name="Group 25"/>
          <p:cNvGrpSpPr/>
          <p:nvPr/>
        </p:nvGrpSpPr>
        <p:grpSpPr>
          <a:xfrm>
            <a:off x="0" y="762000"/>
            <a:ext cx="4638368" cy="1371600"/>
            <a:chOff x="0" y="762000"/>
            <a:chExt cx="4638368" cy="1371600"/>
          </a:xfrm>
        </p:grpSpPr>
        <p:grpSp>
          <p:nvGrpSpPr>
            <p:cNvPr id="4" name="Group 22"/>
            <p:cNvGrpSpPr/>
            <p:nvPr/>
          </p:nvGrpSpPr>
          <p:grpSpPr>
            <a:xfrm>
              <a:off x="0" y="762000"/>
              <a:ext cx="4638368" cy="1295401"/>
              <a:chOff x="381000" y="762000"/>
              <a:chExt cx="4638368" cy="1295401"/>
            </a:xfrm>
          </p:grpSpPr>
          <p:grpSp>
            <p:nvGrpSpPr>
              <p:cNvPr id="6" name="Group 5"/>
              <p:cNvGrpSpPr/>
              <p:nvPr/>
            </p:nvGrpSpPr>
            <p:grpSpPr>
              <a:xfrm>
                <a:off x="381000" y="762000"/>
                <a:ext cx="4638368" cy="1143000"/>
                <a:chOff x="4953000" y="914400"/>
                <a:chExt cx="4638368" cy="1143000"/>
              </a:xfrm>
            </p:grpSpPr>
            <p:sp>
              <p:nvSpPr>
                <p:cNvPr id="7" name="Line 23"/>
                <p:cNvSpPr>
                  <a:spLocks noChangeShapeType="1"/>
                </p:cNvSpPr>
                <p:nvPr/>
              </p:nvSpPr>
              <p:spPr bwMode="auto">
                <a:xfrm>
                  <a:off x="5296085" y="1352550"/>
                  <a:ext cx="82232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" name="AutoShape 24"/>
                <p:cNvSpPr>
                  <a:spLocks noChangeArrowheads="1"/>
                </p:cNvSpPr>
                <p:nvPr/>
              </p:nvSpPr>
              <p:spPr bwMode="auto">
                <a:xfrm rot="5400000">
                  <a:off x="6426385" y="852488"/>
                  <a:ext cx="420688" cy="1001713"/>
                </a:xfrm>
                <a:prstGeom prst="can">
                  <a:avLst>
                    <a:gd name="adj" fmla="val 39610"/>
                  </a:avLst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" name="Line 26"/>
                <p:cNvSpPr>
                  <a:spLocks noChangeShapeType="1"/>
                </p:cNvSpPr>
                <p:nvPr/>
              </p:nvSpPr>
              <p:spPr bwMode="auto">
                <a:xfrm>
                  <a:off x="7069323" y="1352550"/>
                  <a:ext cx="55562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4953000" y="990600"/>
                  <a:ext cx="1066800" cy="369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>
                  <a:outerShdw dist="25400" sx="1000" sy="1000" algn="ctr" rotWithShape="0">
                    <a:srgbClr val="000000"/>
                  </a:outerShdw>
                </a:effectLst>
              </p:spPr>
              <p:txBody>
                <a:bodyPr wrap="square"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  <a:defRPr/>
                  </a:pPr>
                  <a:r>
                    <a:rPr lang="en-US" altLang="en-US" u="none" dirty="0" smtClean="0">
                      <a:latin typeface="Helvetica" pitchFamily="34" charset="0"/>
                    </a:rPr>
                    <a:t>F</a:t>
                  </a:r>
                  <a:r>
                    <a:rPr lang="en-US" altLang="en-US" u="none" baseline="-25000" dirty="0" smtClean="0">
                      <a:latin typeface="Helvetica" pitchFamily="34" charset="0"/>
                    </a:rPr>
                    <a:t>A0</a:t>
                  </a:r>
                  <a:r>
                    <a:rPr lang="en-US" altLang="en-US" u="none" dirty="0" smtClean="0">
                      <a:latin typeface="Helvetica" pitchFamily="34" charset="0"/>
                    </a:rPr>
                    <a:t>, X</a:t>
                  </a:r>
                  <a:r>
                    <a:rPr lang="en-US" altLang="en-US" u="none" baseline="-25000" dirty="0" smtClean="0">
                      <a:latin typeface="Helvetica" pitchFamily="34" charset="0"/>
                    </a:rPr>
                    <a:t>0</a:t>
                  </a:r>
                  <a:endParaRPr lang="en-US" altLang="en-US" u="none" dirty="0">
                    <a:latin typeface="Helvetica" pitchFamily="34" charset="0"/>
                  </a:endParaRPr>
                </a:p>
              </p:txBody>
            </p:sp>
            <p:sp>
              <p:nvSpPr>
                <p:cNvPr id="11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7010400" y="914400"/>
                  <a:ext cx="914400" cy="369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>
                  <a:outerShdw dist="25400" sx="1000" sy="1000" algn="ctr" rotWithShape="0">
                    <a:srgbClr val="000000"/>
                  </a:outerShdw>
                </a:effectLst>
              </p:spPr>
              <p:txBody>
                <a:bodyPr wrap="square"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  <a:defRPr/>
                  </a:pPr>
                  <a:r>
                    <a:rPr lang="en-US" altLang="en-US" u="none" dirty="0" smtClean="0">
                      <a:latin typeface="Helvetica" pitchFamily="34" charset="0"/>
                    </a:rPr>
                    <a:t>X</a:t>
                  </a:r>
                  <a:r>
                    <a:rPr lang="en-US" altLang="en-US" baseline="-25000" dirty="0" smtClean="0">
                      <a:latin typeface="Helvetica" pitchFamily="34" charset="0"/>
                    </a:rPr>
                    <a:t>1</a:t>
                  </a:r>
                  <a:r>
                    <a:rPr lang="en-US" altLang="en-US" dirty="0" smtClean="0">
                      <a:latin typeface="Helvetica" pitchFamily="34" charset="0"/>
                    </a:rPr>
                    <a:t>=0.3</a:t>
                  </a:r>
                  <a:endParaRPr lang="en-US" altLang="en-US" u="none" dirty="0">
                    <a:latin typeface="Helvetica" pitchFamily="34" charset="0"/>
                  </a:endParaRPr>
                </a:p>
              </p:txBody>
            </p:sp>
            <p:sp>
              <p:nvSpPr>
                <p:cNvPr id="12" name="Oval 13"/>
                <p:cNvSpPr>
                  <a:spLocks noChangeArrowheads="1"/>
                </p:cNvSpPr>
                <p:nvPr/>
              </p:nvSpPr>
              <p:spPr bwMode="auto">
                <a:xfrm>
                  <a:off x="7876032" y="1905000"/>
                  <a:ext cx="381000" cy="152400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3" name="Oval 14"/>
                <p:cNvSpPr>
                  <a:spLocks noChangeArrowheads="1"/>
                </p:cNvSpPr>
                <p:nvPr/>
              </p:nvSpPr>
              <p:spPr bwMode="auto">
                <a:xfrm>
                  <a:off x="7495032" y="1905000"/>
                  <a:ext cx="381000" cy="152400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5" name="Line 19"/>
                <p:cNvSpPr>
                  <a:spLocks noChangeShapeType="1"/>
                </p:cNvSpPr>
                <p:nvPr/>
              </p:nvSpPr>
              <p:spPr bwMode="auto">
                <a:xfrm>
                  <a:off x="7638288" y="1344168"/>
                  <a:ext cx="0" cy="27432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>
                  <a:outerShdw dist="35921" sx="1000" sy="1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6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8058911" y="1362456"/>
                  <a:ext cx="73152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/>
                </a:ln>
                <a:effectLst>
                  <a:outerShdw dist="35921" sx="1000" sy="1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7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8058912" y="1362456"/>
                  <a:ext cx="0" cy="36576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dist="35921" sx="1000" sy="1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0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8676968" y="1171876"/>
                  <a:ext cx="914400" cy="369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>
                  <a:outerShdw dist="25400" sx="1000" sy="1000" algn="ctr" rotWithShape="0">
                    <a:srgbClr val="000000"/>
                  </a:outerShdw>
                </a:effectLst>
              </p:spPr>
              <p:txBody>
                <a:bodyPr wrap="square"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  <a:defRPr/>
                  </a:pPr>
                  <a:r>
                    <a:rPr lang="en-US" altLang="en-US" u="none" dirty="0" smtClean="0">
                      <a:latin typeface="Helvetica" pitchFamily="34" charset="0"/>
                    </a:rPr>
                    <a:t>X</a:t>
                  </a:r>
                  <a:r>
                    <a:rPr lang="en-US" altLang="en-US" baseline="-25000" dirty="0" smtClean="0">
                      <a:latin typeface="Helvetica" pitchFamily="34" charset="0"/>
                    </a:rPr>
                    <a:t>2</a:t>
                  </a:r>
                  <a:r>
                    <a:rPr lang="en-US" altLang="en-US" dirty="0" smtClean="0">
                      <a:latin typeface="Helvetica" pitchFamily="34" charset="0"/>
                    </a:rPr>
                    <a:t>=0.8</a:t>
                  </a:r>
                  <a:endParaRPr lang="en-US" altLang="en-US" u="none" dirty="0">
                    <a:latin typeface="Helvetica" pitchFamily="34" charset="0"/>
                  </a:endParaRPr>
                </a:p>
              </p:txBody>
            </p:sp>
          </p:grpSp>
          <p:sp>
            <p:nvSpPr>
              <p:cNvPr id="21" name="Rectangle 11"/>
              <p:cNvSpPr>
                <a:spLocks noChangeArrowheads="1"/>
              </p:cNvSpPr>
              <p:nvPr/>
            </p:nvSpPr>
            <p:spPr bwMode="auto">
              <a:xfrm>
                <a:off x="2780072" y="1447801"/>
                <a:ext cx="1066799" cy="609600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altLang="en-US">
                  <a:solidFill>
                    <a:srgbClr val="FFFF00"/>
                  </a:solidFill>
                  <a:latin typeface="Helvetica" pitchFamily="34" charset="0"/>
                </a:endParaRPr>
              </a:p>
            </p:txBody>
          </p:sp>
          <p:sp>
            <p:nvSpPr>
              <p:cNvPr id="22" name="Line 12"/>
              <p:cNvSpPr>
                <a:spLocks noChangeShapeType="1"/>
              </p:cNvSpPr>
              <p:nvPr/>
            </p:nvSpPr>
            <p:spPr bwMode="auto">
              <a:xfrm>
                <a:off x="3306096" y="1158240"/>
                <a:ext cx="0" cy="64008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>
                <a:outerShdw dist="35921" sx="1000" sy="1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24" name="Rectangle 23"/>
            <p:cNvSpPr/>
            <p:nvPr/>
          </p:nvSpPr>
          <p:spPr>
            <a:xfrm>
              <a:off x="152400" y="762000"/>
              <a:ext cx="4419600" cy="1371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28600" y="1676400"/>
              <a:ext cx="10438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Config</a:t>
              </a:r>
              <a:r>
                <a:rPr lang="en-US" dirty="0" smtClean="0"/>
                <a:t> 1</a:t>
              </a:r>
              <a:endParaRPr lang="en-US" dirty="0"/>
            </a:p>
          </p:txBody>
        </p:sp>
      </p:grpSp>
      <p:sp>
        <p:nvSpPr>
          <p:cNvPr id="27" name="Line 20"/>
          <p:cNvSpPr>
            <a:spLocks noChangeShapeType="1"/>
          </p:cNvSpPr>
          <p:nvPr/>
        </p:nvSpPr>
        <p:spPr bwMode="auto">
          <a:xfrm flipV="1">
            <a:off x="5851567" y="1227263"/>
            <a:ext cx="73152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/>
          </a:ln>
          <a:effectLst>
            <a:outerShdw dist="35921" sx="1000" sy="1000" algn="ctr" rotWithShape="0">
              <a:srgbClr val="00000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8" name="Line 22"/>
          <p:cNvSpPr>
            <a:spLocks noChangeShapeType="1"/>
          </p:cNvSpPr>
          <p:nvPr/>
        </p:nvSpPr>
        <p:spPr bwMode="auto">
          <a:xfrm flipV="1">
            <a:off x="5851568" y="1227263"/>
            <a:ext cx="0" cy="365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>
            <a:outerShdw dist="35921" sx="1000" sy="1000" algn="ctr" rotWithShape="0">
              <a:srgbClr val="00000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9" name="Rectangle 11"/>
          <p:cNvSpPr>
            <a:spLocks noChangeArrowheads="1"/>
          </p:cNvSpPr>
          <p:nvPr/>
        </p:nvSpPr>
        <p:spPr bwMode="auto">
          <a:xfrm>
            <a:off x="5144728" y="1465008"/>
            <a:ext cx="1066799" cy="6096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altLang="en-US">
              <a:solidFill>
                <a:srgbClr val="FFFF00"/>
              </a:solidFill>
              <a:latin typeface="Helvetica" pitchFamily="34" charset="0"/>
            </a:endParaRPr>
          </a:p>
        </p:txBody>
      </p:sp>
      <p:sp>
        <p:nvSpPr>
          <p:cNvPr id="30" name="Line 12"/>
          <p:cNvSpPr>
            <a:spLocks noChangeShapeType="1"/>
          </p:cNvSpPr>
          <p:nvPr/>
        </p:nvSpPr>
        <p:spPr bwMode="auto">
          <a:xfrm>
            <a:off x="5670752" y="1195111"/>
            <a:ext cx="0" cy="64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>
            <a:outerShdw dist="35921" sx="1000" sy="1000" algn="ctr" rotWithShape="0">
              <a:srgbClr val="00000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1" name="Oval 13"/>
          <p:cNvSpPr>
            <a:spLocks noChangeArrowheads="1"/>
          </p:cNvSpPr>
          <p:nvPr/>
        </p:nvSpPr>
        <p:spPr bwMode="auto">
          <a:xfrm>
            <a:off x="5668296" y="1806680"/>
            <a:ext cx="381000" cy="152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2" name="Oval 14"/>
          <p:cNvSpPr>
            <a:spLocks noChangeArrowheads="1"/>
          </p:cNvSpPr>
          <p:nvPr/>
        </p:nvSpPr>
        <p:spPr bwMode="auto">
          <a:xfrm>
            <a:off x="5287296" y="1806680"/>
            <a:ext cx="381000" cy="152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3" name="Text Box 23"/>
          <p:cNvSpPr txBox="1">
            <a:spLocks noChangeArrowheads="1"/>
          </p:cNvSpPr>
          <p:nvPr/>
        </p:nvSpPr>
        <p:spPr bwMode="auto">
          <a:xfrm>
            <a:off x="5715000" y="875072"/>
            <a:ext cx="914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5400" sx="1000" sy="1000" algn="ctr" rotWithShape="0">
              <a:srgbClr val="000000"/>
            </a:outerShdw>
          </a:effec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altLang="en-US" u="none" dirty="0" smtClean="0">
                <a:latin typeface="Helvetica" pitchFamily="34" charset="0"/>
              </a:rPr>
              <a:t>X</a:t>
            </a:r>
            <a:r>
              <a:rPr lang="en-US" altLang="en-US" baseline="-25000" dirty="0" smtClean="0">
                <a:latin typeface="Helvetica" pitchFamily="34" charset="0"/>
              </a:rPr>
              <a:t>1</a:t>
            </a:r>
            <a:r>
              <a:rPr lang="en-US" altLang="en-US" dirty="0" smtClean="0">
                <a:latin typeface="Helvetica" pitchFamily="34" charset="0"/>
              </a:rPr>
              <a:t>=0.3</a:t>
            </a:r>
            <a:endParaRPr lang="en-US" altLang="en-US" u="none" dirty="0">
              <a:latin typeface="Helvetica" pitchFamily="34" charset="0"/>
            </a:endParaRPr>
          </a:p>
        </p:txBody>
      </p:sp>
      <p:sp>
        <p:nvSpPr>
          <p:cNvPr id="34" name="Line 26"/>
          <p:cNvSpPr>
            <a:spLocks noChangeShapeType="1"/>
          </p:cNvSpPr>
          <p:nvPr/>
        </p:nvSpPr>
        <p:spPr bwMode="auto">
          <a:xfrm>
            <a:off x="4860899" y="1362382"/>
            <a:ext cx="555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19"/>
          <p:cNvSpPr>
            <a:spLocks noChangeShapeType="1"/>
          </p:cNvSpPr>
          <p:nvPr/>
        </p:nvSpPr>
        <p:spPr bwMode="auto">
          <a:xfrm>
            <a:off x="5429864" y="1354000"/>
            <a:ext cx="0" cy="2743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>
            <a:outerShdw dist="35921" sx="1000" sy="1000" algn="ctr" rotWithShape="0">
              <a:srgbClr val="00000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6" name="Text Box 23"/>
          <p:cNvSpPr txBox="1">
            <a:spLocks noChangeArrowheads="1"/>
          </p:cNvSpPr>
          <p:nvPr/>
        </p:nvSpPr>
        <p:spPr bwMode="auto">
          <a:xfrm>
            <a:off x="4648200" y="990600"/>
            <a:ext cx="1066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5400" sx="1000" sy="1000" algn="ctr" rotWithShape="0">
              <a:srgbClr val="000000"/>
            </a:outerShdw>
          </a:effec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altLang="en-US" u="none" dirty="0" smtClean="0">
                <a:latin typeface="Helvetica" pitchFamily="34" charset="0"/>
              </a:rPr>
              <a:t>F</a:t>
            </a:r>
            <a:r>
              <a:rPr lang="en-US" altLang="en-US" u="none" baseline="-25000" dirty="0" smtClean="0">
                <a:latin typeface="Helvetica" pitchFamily="34" charset="0"/>
              </a:rPr>
              <a:t>A0</a:t>
            </a:r>
            <a:r>
              <a:rPr lang="en-US" altLang="en-US" u="none" dirty="0" smtClean="0">
                <a:latin typeface="Helvetica" pitchFamily="34" charset="0"/>
              </a:rPr>
              <a:t>, X</a:t>
            </a:r>
            <a:r>
              <a:rPr lang="en-US" altLang="en-US" u="none" baseline="-25000" dirty="0" smtClean="0">
                <a:latin typeface="Helvetica" pitchFamily="34" charset="0"/>
              </a:rPr>
              <a:t>0</a:t>
            </a:r>
            <a:endParaRPr lang="en-US" altLang="en-US" u="none" dirty="0">
              <a:latin typeface="Helvetica" pitchFamily="34" charset="0"/>
            </a:endParaRPr>
          </a:p>
        </p:txBody>
      </p:sp>
      <p:sp>
        <p:nvSpPr>
          <p:cNvPr id="37" name="AutoShape 24"/>
          <p:cNvSpPr>
            <a:spLocks noChangeArrowheads="1"/>
          </p:cNvSpPr>
          <p:nvPr/>
        </p:nvSpPr>
        <p:spPr bwMode="auto">
          <a:xfrm rot="5400000">
            <a:off x="6843713" y="712376"/>
            <a:ext cx="420688" cy="1001713"/>
          </a:xfrm>
          <a:prstGeom prst="can">
            <a:avLst>
              <a:gd name="adj" fmla="val 3961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20"/>
          <p:cNvSpPr>
            <a:spLocks noChangeShapeType="1"/>
          </p:cNvSpPr>
          <p:nvPr/>
        </p:nvSpPr>
        <p:spPr bwMode="auto">
          <a:xfrm flipV="1">
            <a:off x="7467600" y="1219200"/>
            <a:ext cx="73152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/>
          </a:ln>
          <a:effectLst>
            <a:outerShdw dist="35921" sx="1000" sy="1000" algn="ctr" rotWithShape="0">
              <a:srgbClr val="00000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9" name="Text Box 23"/>
          <p:cNvSpPr txBox="1">
            <a:spLocks noChangeArrowheads="1"/>
          </p:cNvSpPr>
          <p:nvPr/>
        </p:nvSpPr>
        <p:spPr bwMode="auto">
          <a:xfrm>
            <a:off x="8096864" y="1039760"/>
            <a:ext cx="914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5400" sx="1000" sy="1000" algn="ctr" rotWithShape="0">
              <a:srgbClr val="000000"/>
            </a:outerShdw>
          </a:effec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altLang="en-US" u="none" dirty="0" smtClean="0">
                <a:latin typeface="Helvetica" pitchFamily="34" charset="0"/>
              </a:rPr>
              <a:t>X</a:t>
            </a:r>
            <a:r>
              <a:rPr lang="en-US" altLang="en-US" baseline="-25000" dirty="0" smtClean="0">
                <a:latin typeface="Helvetica" pitchFamily="34" charset="0"/>
              </a:rPr>
              <a:t>2</a:t>
            </a:r>
            <a:r>
              <a:rPr lang="en-US" altLang="en-US" dirty="0" smtClean="0">
                <a:latin typeface="Helvetica" pitchFamily="34" charset="0"/>
              </a:rPr>
              <a:t>=0.8</a:t>
            </a:r>
            <a:endParaRPr lang="en-US" altLang="en-US" u="none" dirty="0">
              <a:latin typeface="Helvetica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4675240" y="762000"/>
            <a:ext cx="4419600" cy="1371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6934200" y="1600200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Config</a:t>
            </a:r>
            <a:r>
              <a:rPr lang="en-US" dirty="0" smtClean="0"/>
              <a:t> 2</a:t>
            </a:r>
            <a:endParaRPr lang="en-US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1098585"/>
              </p:ext>
            </p:extLst>
          </p:nvPr>
        </p:nvGraphicFramePr>
        <p:xfrm>
          <a:off x="171450" y="3390900"/>
          <a:ext cx="288925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798" name="Equation" r:id="rId7" imgW="2882880" imgH="863280" progId="Equation.3">
                  <p:embed/>
                </p:oleObj>
              </mc:Choice>
              <mc:Fallback>
                <p:oleObj name="Equation" r:id="rId7" imgW="2882880" imgH="863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" y="3390900"/>
                        <a:ext cx="288925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TextBox 41"/>
          <p:cNvSpPr txBox="1"/>
          <p:nvPr/>
        </p:nvSpPr>
        <p:spPr>
          <a:xfrm>
            <a:off x="3124200" y="35052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CC"/>
                </a:solidFill>
                <a:latin typeface="Arial"/>
                <a:cs typeface="Arial"/>
              </a:rPr>
              <a:t>←</a:t>
            </a:r>
            <a:r>
              <a:rPr lang="en-US" dirty="0" smtClean="0">
                <a:solidFill>
                  <a:srgbClr val="0000CC"/>
                </a:solidFill>
              </a:rPr>
              <a:t>Use numerical methods to solve</a:t>
            </a:r>
            <a:endParaRPr lang="en-US" dirty="0">
              <a:solidFill>
                <a:srgbClr val="0000CC"/>
              </a:solidFill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7282019"/>
              </p:ext>
            </p:extLst>
          </p:nvPr>
        </p:nvGraphicFramePr>
        <p:xfrm>
          <a:off x="5562600" y="3429000"/>
          <a:ext cx="34290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799" name="Equation" r:id="rId9" imgW="3429000" imgH="736560" progId="Equation.3">
                  <p:embed/>
                </p:oleObj>
              </mc:Choice>
              <mc:Fallback>
                <p:oleObj name="Equation" r:id="rId9" imgW="3429000" imgH="7365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429000"/>
                        <a:ext cx="34290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Rectangle 48"/>
          <p:cNvSpPr/>
          <p:nvPr/>
        </p:nvSpPr>
        <p:spPr>
          <a:xfrm>
            <a:off x="5334000" y="353199"/>
            <a:ext cx="28900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CC0099"/>
                </a:solidFill>
              </a:rPr>
              <a:t>-</a:t>
            </a:r>
            <a:r>
              <a:rPr lang="en-US" dirty="0" err="1" smtClean="0">
                <a:solidFill>
                  <a:srgbClr val="CC0099"/>
                </a:solidFill>
              </a:rPr>
              <a:t>r</a:t>
            </a:r>
            <a:r>
              <a:rPr lang="en-US" baseline="-25000" dirty="0" err="1" smtClean="0">
                <a:solidFill>
                  <a:srgbClr val="CC0099"/>
                </a:solidFill>
              </a:rPr>
              <a:t>A</a:t>
            </a:r>
            <a:r>
              <a:rPr lang="en-US" dirty="0" smtClean="0">
                <a:solidFill>
                  <a:srgbClr val="CC0099"/>
                </a:solidFill>
              </a:rPr>
              <a:t> is in terms of mol/dm</a:t>
            </a:r>
            <a:r>
              <a:rPr lang="en-US" baseline="30000" dirty="0" smtClean="0">
                <a:solidFill>
                  <a:srgbClr val="CC0099"/>
                </a:solidFill>
              </a:rPr>
              <a:t>3</a:t>
            </a:r>
            <a:r>
              <a:rPr lang="en-US" dirty="0" smtClean="0">
                <a:solidFill>
                  <a:srgbClr val="CC0099"/>
                </a:solidFill>
                <a:cs typeface="Arial"/>
              </a:rPr>
              <a:t>∙s</a:t>
            </a:r>
            <a:endParaRPr lang="en-US" dirty="0">
              <a:solidFill>
                <a:srgbClr val="CC0099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943850" y="5619793"/>
            <a:ext cx="5693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164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152400" y="4278868"/>
            <a:ext cx="891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X</a:t>
            </a:r>
            <a:r>
              <a:rPr lang="en-US" baseline="-25000" dirty="0" err="1" smtClean="0"/>
              <a:t>A,out</a:t>
            </a:r>
            <a:r>
              <a:rPr lang="en-US" dirty="0" smtClean="0"/>
              <a:t> and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A,in</a:t>
            </a:r>
            <a:r>
              <a:rPr lang="en-US" dirty="0" smtClean="0"/>
              <a:t> respectively, are the conversion at the outlet and inlet of reactor n</a:t>
            </a:r>
            <a:endParaRPr lang="en-US" dirty="0"/>
          </a:p>
        </p:txBody>
      </p:sp>
      <p:graphicFrame>
        <p:nvGraphicFramePr>
          <p:cNvPr id="5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3251381"/>
              </p:ext>
            </p:extLst>
          </p:nvPr>
        </p:nvGraphicFramePr>
        <p:xfrm>
          <a:off x="457200" y="5181600"/>
          <a:ext cx="14509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800" name="Equation" r:id="rId11" imgW="1447560" imgH="609480" progId="Equation.3">
                  <p:embed/>
                </p:oleObj>
              </mc:Choice>
              <mc:Fallback>
                <p:oleObj name="Equation" r:id="rId11" imgW="1447560" imgH="609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5181600"/>
                        <a:ext cx="1450975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0679921"/>
              </p:ext>
            </p:extLst>
          </p:nvPr>
        </p:nvGraphicFramePr>
        <p:xfrm>
          <a:off x="450850" y="5842000"/>
          <a:ext cx="3627438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801" name="Equation" r:id="rId13" imgW="3619440" imgH="711000" progId="Equation.DSMT4">
                  <p:embed/>
                </p:oleObj>
              </mc:Choice>
              <mc:Fallback>
                <p:oleObj name="Equation" r:id="rId13" imgW="361944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" y="5842000"/>
                        <a:ext cx="3627438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TextBox 55"/>
          <p:cNvSpPr txBox="1"/>
          <p:nvPr/>
        </p:nvSpPr>
        <p:spPr>
          <a:xfrm>
            <a:off x="1981200" y="5334000"/>
            <a:ext cx="2403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33CC"/>
                </a:solidFill>
              </a:rPr>
              <a:t>Convert to seconds</a:t>
            </a:r>
            <a:r>
              <a:rPr lang="en-US" dirty="0" smtClean="0">
                <a:solidFill>
                  <a:srgbClr val="FF33CC"/>
                </a:solidFill>
                <a:latin typeface="Arial"/>
                <a:cs typeface="Arial"/>
              </a:rPr>
              <a:t>→</a:t>
            </a:r>
            <a:endParaRPr lang="en-US" dirty="0">
              <a:solidFill>
                <a:srgbClr val="FF33CC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802737" y="5326125"/>
            <a:ext cx="4150365" cy="1015663"/>
          </a:xfrm>
          <a:prstGeom prst="rect">
            <a:avLst/>
          </a:prstGeom>
          <a:solidFill>
            <a:schemeClr val="bg1"/>
          </a:solidFill>
          <a:ln>
            <a:solidFill>
              <a:srgbClr val="CC99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7030A0"/>
                </a:solidFill>
              </a:rPr>
              <a:t>For each –</a:t>
            </a:r>
            <a:r>
              <a:rPr lang="en-US" sz="2000" b="1" dirty="0" err="1" smtClean="0">
                <a:solidFill>
                  <a:srgbClr val="7030A0"/>
                </a:solidFill>
              </a:rPr>
              <a:t>r</a:t>
            </a:r>
            <a:r>
              <a:rPr lang="en-US" sz="2000" b="1" baseline="-25000" dirty="0" err="1" smtClean="0">
                <a:solidFill>
                  <a:srgbClr val="7030A0"/>
                </a:solidFill>
              </a:rPr>
              <a:t>A</a:t>
            </a:r>
            <a:r>
              <a:rPr lang="en-US" sz="2000" b="1" dirty="0" smtClean="0">
                <a:solidFill>
                  <a:srgbClr val="7030A0"/>
                </a:solidFill>
              </a:rPr>
              <a:t> that corresponds to a X</a:t>
            </a:r>
            <a:r>
              <a:rPr lang="en-US" sz="2000" b="1" baseline="-25000" dirty="0" smtClean="0">
                <a:solidFill>
                  <a:srgbClr val="7030A0"/>
                </a:solidFill>
              </a:rPr>
              <a:t>A</a:t>
            </a:r>
            <a:r>
              <a:rPr lang="en-US" sz="2000" b="1" dirty="0" smtClean="0">
                <a:solidFill>
                  <a:srgbClr val="7030A0"/>
                </a:solidFill>
              </a:rPr>
              <a:t> value, use F</a:t>
            </a:r>
            <a:r>
              <a:rPr lang="en-US" sz="2000" b="1" baseline="-25000" dirty="0" smtClean="0">
                <a:solidFill>
                  <a:srgbClr val="7030A0"/>
                </a:solidFill>
              </a:rPr>
              <a:t>A0</a:t>
            </a:r>
            <a:r>
              <a:rPr lang="en-US" sz="2000" b="1" dirty="0" smtClean="0">
                <a:solidFill>
                  <a:srgbClr val="7030A0"/>
                </a:solidFill>
              </a:rPr>
              <a:t> to </a:t>
            </a:r>
            <a:r>
              <a:rPr lang="en-US" sz="2000" b="1" dirty="0">
                <a:solidFill>
                  <a:srgbClr val="7030A0"/>
                </a:solidFill>
              </a:rPr>
              <a:t>calculate </a:t>
            </a:r>
            <a:r>
              <a:rPr lang="en-US" sz="2000" b="1" dirty="0" smtClean="0">
                <a:solidFill>
                  <a:srgbClr val="7030A0"/>
                </a:solidFill>
              </a:rPr>
              <a:t>F</a:t>
            </a:r>
            <a:r>
              <a:rPr lang="en-US" sz="2000" b="1" baseline="-25000" dirty="0" smtClean="0">
                <a:solidFill>
                  <a:srgbClr val="7030A0"/>
                </a:solidFill>
              </a:rPr>
              <a:t>A0</a:t>
            </a:r>
            <a:r>
              <a:rPr lang="en-US" sz="2000" b="1" dirty="0" smtClean="0">
                <a:solidFill>
                  <a:srgbClr val="7030A0"/>
                </a:solidFill>
              </a:rPr>
              <a:t>/-</a:t>
            </a:r>
            <a:r>
              <a:rPr lang="en-US" sz="2000" b="1" dirty="0" err="1" smtClean="0">
                <a:solidFill>
                  <a:srgbClr val="7030A0"/>
                </a:solidFill>
              </a:rPr>
              <a:t>r</a:t>
            </a:r>
            <a:r>
              <a:rPr lang="en-US" sz="2000" b="1" baseline="-25000" dirty="0" err="1" smtClean="0">
                <a:solidFill>
                  <a:srgbClr val="7030A0"/>
                </a:solidFill>
              </a:rPr>
              <a:t>A</a:t>
            </a:r>
            <a:r>
              <a:rPr lang="en-US" sz="2000" b="1" dirty="0" smtClean="0">
                <a:solidFill>
                  <a:srgbClr val="7030A0"/>
                </a:solidFill>
              </a:rPr>
              <a:t> &amp; fill in the table</a:t>
            </a:r>
            <a:endParaRPr lang="en-US" sz="20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7410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0" presetClass="path" presetSubtype="0" accel="50000" decel="5000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5.55556E-7 -3.41351E-6 C -0.0059 -0.01179 -0.03073 -0.04255 -0.03559 -0.07169 C -0.04097 -0.10083 0.09115 -0.12419 -0.03038 -0.1753 C -0.15139 -0.22664 -0.64375 -0.34597 -0.76215 -0.37928 " pathEditMode="relative" rAng="0" ptsTypes="aaaa">
                                      <p:cBhvr>
                                        <p:cTn id="22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559" y="-18964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45" grpId="0"/>
      <p:bldP spid="50" grpId="0"/>
      <p:bldP spid="50" grpId="1"/>
      <p:bldP spid="4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2560</TotalTime>
  <Words>1321</Words>
  <Application>Microsoft Office PowerPoint</Application>
  <PresentationFormat>On-screen Show (4:3)</PresentationFormat>
  <Paragraphs>342</Paragraphs>
  <Slides>15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Helvetica</vt:lpstr>
      <vt:lpstr>Symbol</vt:lpstr>
      <vt:lpstr>Office Theme</vt:lpstr>
      <vt:lpstr>Equation</vt:lpstr>
      <vt:lpstr>Review: Design Eq &amp; Conversion</vt:lpstr>
      <vt:lpstr>Review: Sizing CSTRs</vt:lpstr>
      <vt:lpstr>Review: Sizing PFRs &amp; PBRs</vt:lpstr>
      <vt:lpstr>Numerical Evaluation of Integrals (A.4)</vt:lpstr>
      <vt:lpstr>Review: Reactors in Series</vt:lpstr>
      <vt:lpstr>Chapter 2 Examples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 Examples</dc:title>
  <dc:creator>mlkraft2</dc:creator>
  <cp:lastModifiedBy>Mary</cp:lastModifiedBy>
  <cp:revision>178</cp:revision>
  <cp:lastPrinted>2014-09-05T16:04:03Z</cp:lastPrinted>
  <dcterms:created xsi:type="dcterms:W3CDTF">2009-01-28T19:27:51Z</dcterms:created>
  <dcterms:modified xsi:type="dcterms:W3CDTF">2015-09-01T20:29:00Z</dcterms:modified>
</cp:coreProperties>
</file>